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61" r:id="rId2"/>
    <p:sldId id="262" r:id="rId3"/>
    <p:sldId id="365" r:id="rId4"/>
    <p:sldId id="368" r:id="rId5"/>
    <p:sldId id="369" r:id="rId6"/>
    <p:sldId id="372" r:id="rId7"/>
    <p:sldId id="371" r:id="rId8"/>
    <p:sldId id="370" r:id="rId9"/>
    <p:sldId id="387" r:id="rId10"/>
    <p:sldId id="374" r:id="rId11"/>
    <p:sldId id="373" r:id="rId12"/>
    <p:sldId id="375" r:id="rId13"/>
    <p:sldId id="376" r:id="rId14"/>
    <p:sldId id="377" r:id="rId15"/>
    <p:sldId id="378" r:id="rId16"/>
    <p:sldId id="388" r:id="rId17"/>
    <p:sldId id="385" r:id="rId18"/>
    <p:sldId id="381" r:id="rId19"/>
    <p:sldId id="386" r:id="rId20"/>
    <p:sldId id="36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DEFA38-4C3E-804F-8FA0-6A03FCAAD368}" v="615" dt="2025-03-20T06:58:35.67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/>
    <p:restoredTop sz="72313"/>
  </p:normalViewPr>
  <p:slideViewPr>
    <p:cSldViewPr snapToGrid="0">
      <p:cViewPr varScale="1">
        <p:scale>
          <a:sx n="90" d="100"/>
          <a:sy n="90" d="100"/>
        </p:scale>
        <p:origin x="20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hyperlink" Target="https://youtube.com/@nikhilstat-kj9pq?si=PyMSqkMnv8qfB1X-" TargetMode="External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hyperlink" Target="http://www.nikhil9.in/" TargetMode="External"/><Relationship Id="rId1" Type="http://schemas.openxmlformats.org/officeDocument/2006/relationships/hyperlink" Target="mailto:nikhil.narayane99@gmail.com" TargetMode="Externa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s://youtube.com/@nikhilstat-kj9pq?si=PyMSqkMnv8qfB1X-" TargetMode="External"/><Relationship Id="rId3" Type="http://schemas.openxmlformats.org/officeDocument/2006/relationships/image" Target="../media/image33.png"/><Relationship Id="rId7" Type="http://schemas.openxmlformats.org/officeDocument/2006/relationships/hyperlink" Target="mailto:nikhil.narayane99@gmail.com" TargetMode="External"/><Relationship Id="rId12" Type="http://schemas.openxmlformats.org/officeDocument/2006/relationships/image" Target="../media/image40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hyperlink" Target="http://www.nikhil9.in/" TargetMode="External"/><Relationship Id="rId4" Type="http://schemas.openxmlformats.org/officeDocument/2006/relationships/image" Target="../media/image34.svg"/><Relationship Id="rId9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AFA064-0896-4128-AABE-C4889055B8B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20D27D0-FF42-42F2-A6BE-C441E70F3EEC}">
      <dgm:prSet/>
      <dgm:spPr/>
      <dgm:t>
        <a:bodyPr/>
        <a:lstStyle/>
        <a:p>
          <a:pPr>
            <a:defRPr cap="all"/>
          </a:pPr>
          <a:r>
            <a:rPr lang="en-US" cap="none">
              <a:latin typeface="Times New Roman" panose="02020603050405020304" pitchFamily="18" charset="0"/>
              <a:cs typeface="Times New Roman" panose="02020603050405020304" pitchFamily="18" charset="0"/>
            </a:rPr>
            <a:t>Introduction to Decision Trees</a:t>
          </a:r>
        </a:p>
      </dgm:t>
    </dgm:pt>
    <dgm:pt modelId="{9813EC1A-463B-4C12-A1B0-2C9EEE96B356}" type="parTrans" cxnId="{01559681-1F9A-4040-8D86-3D9ED896C9C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8174D6-F72C-4850-AC15-72D7E43C71A6}" type="sibTrans" cxnId="{01559681-1F9A-4040-8D86-3D9ED896C9C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A6E2D6-D609-4AC8-8B11-201B8B6B7043}">
      <dgm:prSet/>
      <dgm:spPr/>
      <dgm:t>
        <a:bodyPr/>
        <a:lstStyle/>
        <a:p>
          <a:pPr>
            <a:defRPr cap="all"/>
          </a:pPr>
          <a:r>
            <a:rPr lang="en-US" cap="none">
              <a:latin typeface="Times New Roman" panose="02020603050405020304" pitchFamily="18" charset="0"/>
              <a:cs typeface="Times New Roman" panose="02020603050405020304" pitchFamily="18" charset="0"/>
            </a:rPr>
            <a:t>Understanding with an Example</a:t>
          </a:r>
        </a:p>
      </dgm:t>
    </dgm:pt>
    <dgm:pt modelId="{710785FD-7A4C-4342-88DB-9D6D94407010}" type="parTrans" cxnId="{B20AAA6B-92A0-450D-9616-DAC05FA1658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CE116F-B34E-4DE8-91EA-D58593908A79}" type="sibTrans" cxnId="{B20AAA6B-92A0-450D-9616-DAC05FA1658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CC7382E-B8BE-46ED-B9AD-C03F8901FB88}">
      <dgm:prSet/>
      <dgm:spPr/>
      <dgm:t>
        <a:bodyPr/>
        <a:lstStyle/>
        <a:p>
          <a:pPr>
            <a:defRPr cap="all"/>
          </a:pPr>
          <a:r>
            <a:rPr lang="en-US" cap="none">
              <a:latin typeface="Times New Roman" panose="02020603050405020304" pitchFamily="18" charset="0"/>
              <a:cs typeface="Times New Roman" panose="02020603050405020304" pitchFamily="18" charset="0"/>
            </a:rPr>
            <a:t>Advanced Models</a:t>
          </a:r>
        </a:p>
      </dgm:t>
    </dgm:pt>
    <dgm:pt modelId="{2AEBDAC7-0910-4B01-8CD3-E59BDC112E6E}" type="parTrans" cxnId="{E82F32BE-BE69-4F4D-8ED7-33450F67B7A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B87534D-10F6-4F7B-81E7-0FB3A4CDE133}" type="sibTrans" cxnId="{E82F32BE-BE69-4F4D-8ED7-33450F67B7A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B91AB8A-20E1-48DD-BE3C-7CD1847149AF}">
      <dgm:prSet/>
      <dgm:spPr/>
      <dgm:t>
        <a:bodyPr/>
        <a:lstStyle/>
        <a:p>
          <a:pPr>
            <a:defRPr cap="all"/>
          </a:pPr>
          <a:r>
            <a:rPr lang="en-US" cap="none">
              <a:latin typeface="Times New Roman" panose="02020603050405020304" pitchFamily="18" charset="0"/>
              <a:cs typeface="Times New Roman" panose="02020603050405020304" pitchFamily="18" charset="0"/>
            </a:rPr>
            <a:t>Concluding Remarks</a:t>
          </a:r>
        </a:p>
      </dgm:t>
    </dgm:pt>
    <dgm:pt modelId="{83F755B2-1399-4019-9A07-FC871A0FE493}" type="parTrans" cxnId="{1BE1849F-7787-43FA-A2F7-A44AC964982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F488214-2A37-488E-A10B-0C9BD80430DA}" type="sibTrans" cxnId="{1BE1849F-7787-43FA-A2F7-A44AC964982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8BEE807-8B86-458C-8C7A-38AC5F37D4D4}" type="pres">
      <dgm:prSet presAssocID="{B3AFA064-0896-4128-AABE-C4889055B8B6}" presName="root" presStyleCnt="0">
        <dgm:presLayoutVars>
          <dgm:dir/>
          <dgm:resizeHandles val="exact"/>
        </dgm:presLayoutVars>
      </dgm:prSet>
      <dgm:spPr/>
    </dgm:pt>
    <dgm:pt modelId="{66CEC4FD-A1C6-4BFA-A124-AB52C08790E6}" type="pres">
      <dgm:prSet presAssocID="{020D27D0-FF42-42F2-A6BE-C441E70F3EEC}" presName="compNode" presStyleCnt="0"/>
      <dgm:spPr/>
    </dgm:pt>
    <dgm:pt modelId="{FAA61AE0-609F-4F19-8985-FB45487281C3}" type="pres">
      <dgm:prSet presAssocID="{020D27D0-FF42-42F2-A6BE-C441E70F3EEC}" presName="iconBgRect" presStyleLbl="bgShp" presStyleIdx="0" presStyleCnt="4"/>
      <dgm:spPr/>
    </dgm:pt>
    <dgm:pt modelId="{C4510773-634F-48B9-A631-95C2A688F2B5}" type="pres">
      <dgm:prSet presAssocID="{020D27D0-FF42-42F2-A6BE-C441E70F3EE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C5ECF99F-70F2-4B3C-96E1-75B41165B316}" type="pres">
      <dgm:prSet presAssocID="{020D27D0-FF42-42F2-A6BE-C441E70F3EEC}" presName="spaceRect" presStyleCnt="0"/>
      <dgm:spPr/>
    </dgm:pt>
    <dgm:pt modelId="{9D6D9E99-55E1-4909-B06E-0D4C413A7836}" type="pres">
      <dgm:prSet presAssocID="{020D27D0-FF42-42F2-A6BE-C441E70F3EEC}" presName="textRect" presStyleLbl="revTx" presStyleIdx="0" presStyleCnt="4">
        <dgm:presLayoutVars>
          <dgm:chMax val="1"/>
          <dgm:chPref val="1"/>
        </dgm:presLayoutVars>
      </dgm:prSet>
      <dgm:spPr/>
    </dgm:pt>
    <dgm:pt modelId="{B5389FAB-72ED-428C-A338-831C341796E1}" type="pres">
      <dgm:prSet presAssocID="{B58174D6-F72C-4850-AC15-72D7E43C71A6}" presName="sibTrans" presStyleCnt="0"/>
      <dgm:spPr/>
    </dgm:pt>
    <dgm:pt modelId="{E3BE77B9-A30B-40BA-AAB0-46E3971119CF}" type="pres">
      <dgm:prSet presAssocID="{64A6E2D6-D609-4AC8-8B11-201B8B6B7043}" presName="compNode" presStyleCnt="0"/>
      <dgm:spPr/>
    </dgm:pt>
    <dgm:pt modelId="{72C0AE36-F671-41D5-B304-01B395752EEE}" type="pres">
      <dgm:prSet presAssocID="{64A6E2D6-D609-4AC8-8B11-201B8B6B7043}" presName="iconBgRect" presStyleLbl="bgShp" presStyleIdx="1" presStyleCnt="4"/>
      <dgm:spPr/>
    </dgm:pt>
    <dgm:pt modelId="{55E6B3A3-61FD-4A73-B523-379FE41B20ED}" type="pres">
      <dgm:prSet presAssocID="{64A6E2D6-D609-4AC8-8B11-201B8B6B704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608EDB7-3920-424B-9508-D908103E0C9C}" type="pres">
      <dgm:prSet presAssocID="{64A6E2D6-D609-4AC8-8B11-201B8B6B7043}" presName="spaceRect" presStyleCnt="0"/>
      <dgm:spPr/>
    </dgm:pt>
    <dgm:pt modelId="{A1932094-6DF1-46E7-8A61-785CFB719D6B}" type="pres">
      <dgm:prSet presAssocID="{64A6E2D6-D609-4AC8-8B11-201B8B6B7043}" presName="textRect" presStyleLbl="revTx" presStyleIdx="1" presStyleCnt="4">
        <dgm:presLayoutVars>
          <dgm:chMax val="1"/>
          <dgm:chPref val="1"/>
        </dgm:presLayoutVars>
      </dgm:prSet>
      <dgm:spPr/>
    </dgm:pt>
    <dgm:pt modelId="{0503EA48-8EB3-42D1-BA20-A016168B14A9}" type="pres">
      <dgm:prSet presAssocID="{37CE116F-B34E-4DE8-91EA-D58593908A79}" presName="sibTrans" presStyleCnt="0"/>
      <dgm:spPr/>
    </dgm:pt>
    <dgm:pt modelId="{60065AC9-0331-4B4D-B6A3-7A17B61C395D}" type="pres">
      <dgm:prSet presAssocID="{6CC7382E-B8BE-46ED-B9AD-C03F8901FB88}" presName="compNode" presStyleCnt="0"/>
      <dgm:spPr/>
    </dgm:pt>
    <dgm:pt modelId="{C0E992D8-718D-4AB1-986E-03539719ED40}" type="pres">
      <dgm:prSet presAssocID="{6CC7382E-B8BE-46ED-B9AD-C03F8901FB88}" presName="iconBgRect" presStyleLbl="bgShp" presStyleIdx="2" presStyleCnt="4"/>
      <dgm:spPr/>
    </dgm:pt>
    <dgm:pt modelId="{3CFE4B77-647F-4FCF-B47D-972B1FC77971}" type="pres">
      <dgm:prSet presAssocID="{6CC7382E-B8BE-46ED-B9AD-C03F8901FB8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01E2C5A-5B84-4500-A4A2-67E1FE0E9C3F}" type="pres">
      <dgm:prSet presAssocID="{6CC7382E-B8BE-46ED-B9AD-C03F8901FB88}" presName="spaceRect" presStyleCnt="0"/>
      <dgm:spPr/>
    </dgm:pt>
    <dgm:pt modelId="{FDA3EF3B-BBDF-49E7-B334-CCFB15E420EB}" type="pres">
      <dgm:prSet presAssocID="{6CC7382E-B8BE-46ED-B9AD-C03F8901FB88}" presName="textRect" presStyleLbl="revTx" presStyleIdx="2" presStyleCnt="4">
        <dgm:presLayoutVars>
          <dgm:chMax val="1"/>
          <dgm:chPref val="1"/>
        </dgm:presLayoutVars>
      </dgm:prSet>
      <dgm:spPr/>
    </dgm:pt>
    <dgm:pt modelId="{A036CDBE-F3AE-4C7C-AC09-2F311F08AF69}" type="pres">
      <dgm:prSet presAssocID="{2B87534D-10F6-4F7B-81E7-0FB3A4CDE133}" presName="sibTrans" presStyleCnt="0"/>
      <dgm:spPr/>
    </dgm:pt>
    <dgm:pt modelId="{A10D1A52-9751-440D-A8AE-9ECE3A3FC6DB}" type="pres">
      <dgm:prSet presAssocID="{DB91AB8A-20E1-48DD-BE3C-7CD1847149AF}" presName="compNode" presStyleCnt="0"/>
      <dgm:spPr/>
    </dgm:pt>
    <dgm:pt modelId="{B27C7BC5-57BF-403C-A74B-D61E9C998E42}" type="pres">
      <dgm:prSet presAssocID="{DB91AB8A-20E1-48DD-BE3C-7CD1847149AF}" presName="iconBgRect" presStyleLbl="bgShp" presStyleIdx="3" presStyleCnt="4"/>
      <dgm:spPr/>
    </dgm:pt>
    <dgm:pt modelId="{9386BD8B-7501-4746-887C-A9DC24E5913B}" type="pres">
      <dgm:prSet presAssocID="{DB91AB8A-20E1-48DD-BE3C-7CD1847149A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4F38221C-952B-41AB-926A-6601B785BA21}" type="pres">
      <dgm:prSet presAssocID="{DB91AB8A-20E1-48DD-BE3C-7CD1847149AF}" presName="spaceRect" presStyleCnt="0"/>
      <dgm:spPr/>
    </dgm:pt>
    <dgm:pt modelId="{89844DF4-6D3F-4A97-87DC-B85A887B4DAC}" type="pres">
      <dgm:prSet presAssocID="{DB91AB8A-20E1-48DD-BE3C-7CD1847149A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EC78D4E-0FB5-421C-BD17-F27C797742A5}" type="presOf" srcId="{DB91AB8A-20E1-48DD-BE3C-7CD1847149AF}" destId="{89844DF4-6D3F-4A97-87DC-B85A887B4DAC}" srcOrd="0" destOrd="0" presId="urn:microsoft.com/office/officeart/2018/5/layout/IconCircleLabelList"/>
    <dgm:cxn modelId="{B20AAA6B-92A0-450D-9616-DAC05FA16588}" srcId="{B3AFA064-0896-4128-AABE-C4889055B8B6}" destId="{64A6E2D6-D609-4AC8-8B11-201B8B6B7043}" srcOrd="1" destOrd="0" parTransId="{710785FD-7A4C-4342-88DB-9D6D94407010}" sibTransId="{37CE116F-B34E-4DE8-91EA-D58593908A79}"/>
    <dgm:cxn modelId="{01559681-1F9A-4040-8D86-3D9ED896C9CA}" srcId="{B3AFA064-0896-4128-AABE-C4889055B8B6}" destId="{020D27D0-FF42-42F2-A6BE-C441E70F3EEC}" srcOrd="0" destOrd="0" parTransId="{9813EC1A-463B-4C12-A1B0-2C9EEE96B356}" sibTransId="{B58174D6-F72C-4850-AC15-72D7E43C71A6}"/>
    <dgm:cxn modelId="{FF1A6A9D-2DE7-4D53-80B6-2846C5A38799}" type="presOf" srcId="{6CC7382E-B8BE-46ED-B9AD-C03F8901FB88}" destId="{FDA3EF3B-BBDF-49E7-B334-CCFB15E420EB}" srcOrd="0" destOrd="0" presId="urn:microsoft.com/office/officeart/2018/5/layout/IconCircleLabelList"/>
    <dgm:cxn modelId="{1BE1849F-7787-43FA-A2F7-A44AC9649824}" srcId="{B3AFA064-0896-4128-AABE-C4889055B8B6}" destId="{DB91AB8A-20E1-48DD-BE3C-7CD1847149AF}" srcOrd="3" destOrd="0" parTransId="{83F755B2-1399-4019-9A07-FC871A0FE493}" sibTransId="{DF488214-2A37-488E-A10B-0C9BD80430DA}"/>
    <dgm:cxn modelId="{029508B8-0D9E-4D55-B9C5-AEBC98F3B397}" type="presOf" srcId="{020D27D0-FF42-42F2-A6BE-C441E70F3EEC}" destId="{9D6D9E99-55E1-4909-B06E-0D4C413A7836}" srcOrd="0" destOrd="0" presId="urn:microsoft.com/office/officeart/2018/5/layout/IconCircleLabelList"/>
    <dgm:cxn modelId="{E82F32BE-BE69-4F4D-8ED7-33450F67B7A3}" srcId="{B3AFA064-0896-4128-AABE-C4889055B8B6}" destId="{6CC7382E-B8BE-46ED-B9AD-C03F8901FB88}" srcOrd="2" destOrd="0" parTransId="{2AEBDAC7-0910-4B01-8CD3-E59BDC112E6E}" sibTransId="{2B87534D-10F6-4F7B-81E7-0FB3A4CDE133}"/>
    <dgm:cxn modelId="{DB7E3CD9-5D85-4647-83E7-DB2F68AE27EB}" type="presOf" srcId="{B3AFA064-0896-4128-AABE-C4889055B8B6}" destId="{78BEE807-8B86-458C-8C7A-38AC5F37D4D4}" srcOrd="0" destOrd="0" presId="urn:microsoft.com/office/officeart/2018/5/layout/IconCircleLabelList"/>
    <dgm:cxn modelId="{91C03EFA-1B27-4D82-A8D8-97ECF1188555}" type="presOf" srcId="{64A6E2D6-D609-4AC8-8B11-201B8B6B7043}" destId="{A1932094-6DF1-46E7-8A61-785CFB719D6B}" srcOrd="0" destOrd="0" presId="urn:microsoft.com/office/officeart/2018/5/layout/IconCircleLabelList"/>
    <dgm:cxn modelId="{DB66FF91-F9E5-4FC9-A6CF-01EDE14908B1}" type="presParOf" srcId="{78BEE807-8B86-458C-8C7A-38AC5F37D4D4}" destId="{66CEC4FD-A1C6-4BFA-A124-AB52C08790E6}" srcOrd="0" destOrd="0" presId="urn:microsoft.com/office/officeart/2018/5/layout/IconCircleLabelList"/>
    <dgm:cxn modelId="{FB55421D-6C59-48E3-BE73-A72D2D8AB817}" type="presParOf" srcId="{66CEC4FD-A1C6-4BFA-A124-AB52C08790E6}" destId="{FAA61AE0-609F-4F19-8985-FB45487281C3}" srcOrd="0" destOrd="0" presId="urn:microsoft.com/office/officeart/2018/5/layout/IconCircleLabelList"/>
    <dgm:cxn modelId="{5C9641B5-F3DF-4207-813F-46B9261D3829}" type="presParOf" srcId="{66CEC4FD-A1C6-4BFA-A124-AB52C08790E6}" destId="{C4510773-634F-48B9-A631-95C2A688F2B5}" srcOrd="1" destOrd="0" presId="urn:microsoft.com/office/officeart/2018/5/layout/IconCircleLabelList"/>
    <dgm:cxn modelId="{96ED536C-D3D4-49C3-B66D-18D1A1A66BEC}" type="presParOf" srcId="{66CEC4FD-A1C6-4BFA-A124-AB52C08790E6}" destId="{C5ECF99F-70F2-4B3C-96E1-75B41165B316}" srcOrd="2" destOrd="0" presId="urn:microsoft.com/office/officeart/2018/5/layout/IconCircleLabelList"/>
    <dgm:cxn modelId="{19915EB5-ACE3-4CFC-ACBB-44805F9C4607}" type="presParOf" srcId="{66CEC4FD-A1C6-4BFA-A124-AB52C08790E6}" destId="{9D6D9E99-55E1-4909-B06E-0D4C413A7836}" srcOrd="3" destOrd="0" presId="urn:microsoft.com/office/officeart/2018/5/layout/IconCircleLabelList"/>
    <dgm:cxn modelId="{EAC55B56-216E-4241-B63A-CD33151DE3F2}" type="presParOf" srcId="{78BEE807-8B86-458C-8C7A-38AC5F37D4D4}" destId="{B5389FAB-72ED-428C-A338-831C341796E1}" srcOrd="1" destOrd="0" presId="urn:microsoft.com/office/officeart/2018/5/layout/IconCircleLabelList"/>
    <dgm:cxn modelId="{6C0D4BC3-0806-4CF7-8A36-A28B05EF2095}" type="presParOf" srcId="{78BEE807-8B86-458C-8C7A-38AC5F37D4D4}" destId="{E3BE77B9-A30B-40BA-AAB0-46E3971119CF}" srcOrd="2" destOrd="0" presId="urn:microsoft.com/office/officeart/2018/5/layout/IconCircleLabelList"/>
    <dgm:cxn modelId="{894B69F4-83F9-47D8-8458-97D09E833BD3}" type="presParOf" srcId="{E3BE77B9-A30B-40BA-AAB0-46E3971119CF}" destId="{72C0AE36-F671-41D5-B304-01B395752EEE}" srcOrd="0" destOrd="0" presId="urn:microsoft.com/office/officeart/2018/5/layout/IconCircleLabelList"/>
    <dgm:cxn modelId="{4439ABEC-46C2-4D8C-BE18-D81EDA34B988}" type="presParOf" srcId="{E3BE77B9-A30B-40BA-AAB0-46E3971119CF}" destId="{55E6B3A3-61FD-4A73-B523-379FE41B20ED}" srcOrd="1" destOrd="0" presId="urn:microsoft.com/office/officeart/2018/5/layout/IconCircleLabelList"/>
    <dgm:cxn modelId="{829CE690-8382-4A09-AC47-4EF579ABFD8A}" type="presParOf" srcId="{E3BE77B9-A30B-40BA-AAB0-46E3971119CF}" destId="{4608EDB7-3920-424B-9508-D908103E0C9C}" srcOrd="2" destOrd="0" presId="urn:microsoft.com/office/officeart/2018/5/layout/IconCircleLabelList"/>
    <dgm:cxn modelId="{EB430306-9ED0-4D6F-B3DA-E2F0F99A7C0F}" type="presParOf" srcId="{E3BE77B9-A30B-40BA-AAB0-46E3971119CF}" destId="{A1932094-6DF1-46E7-8A61-785CFB719D6B}" srcOrd="3" destOrd="0" presId="urn:microsoft.com/office/officeart/2018/5/layout/IconCircleLabelList"/>
    <dgm:cxn modelId="{3194F148-284F-4DEB-AB81-C7D1CB72DC69}" type="presParOf" srcId="{78BEE807-8B86-458C-8C7A-38AC5F37D4D4}" destId="{0503EA48-8EB3-42D1-BA20-A016168B14A9}" srcOrd="3" destOrd="0" presId="urn:microsoft.com/office/officeart/2018/5/layout/IconCircleLabelList"/>
    <dgm:cxn modelId="{05A333F9-ACE5-4E26-9C68-7140A06AC283}" type="presParOf" srcId="{78BEE807-8B86-458C-8C7A-38AC5F37D4D4}" destId="{60065AC9-0331-4B4D-B6A3-7A17B61C395D}" srcOrd="4" destOrd="0" presId="urn:microsoft.com/office/officeart/2018/5/layout/IconCircleLabelList"/>
    <dgm:cxn modelId="{4CE8535D-688C-4A0E-A04C-B8C7AF5DE48E}" type="presParOf" srcId="{60065AC9-0331-4B4D-B6A3-7A17B61C395D}" destId="{C0E992D8-718D-4AB1-986E-03539719ED40}" srcOrd="0" destOrd="0" presId="urn:microsoft.com/office/officeart/2018/5/layout/IconCircleLabelList"/>
    <dgm:cxn modelId="{0C46FEC0-43AF-4B0E-9907-C240EB8282D2}" type="presParOf" srcId="{60065AC9-0331-4B4D-B6A3-7A17B61C395D}" destId="{3CFE4B77-647F-4FCF-B47D-972B1FC77971}" srcOrd="1" destOrd="0" presId="urn:microsoft.com/office/officeart/2018/5/layout/IconCircleLabelList"/>
    <dgm:cxn modelId="{F345816F-61CD-4E9C-9421-4917BED96E62}" type="presParOf" srcId="{60065AC9-0331-4B4D-B6A3-7A17B61C395D}" destId="{501E2C5A-5B84-4500-A4A2-67E1FE0E9C3F}" srcOrd="2" destOrd="0" presId="urn:microsoft.com/office/officeart/2018/5/layout/IconCircleLabelList"/>
    <dgm:cxn modelId="{42026C34-7326-482E-893F-37BF7EA16EA9}" type="presParOf" srcId="{60065AC9-0331-4B4D-B6A3-7A17B61C395D}" destId="{FDA3EF3B-BBDF-49E7-B334-CCFB15E420EB}" srcOrd="3" destOrd="0" presId="urn:microsoft.com/office/officeart/2018/5/layout/IconCircleLabelList"/>
    <dgm:cxn modelId="{D001ED4C-4E2C-4AEA-B8E3-54A89B5E9688}" type="presParOf" srcId="{78BEE807-8B86-458C-8C7A-38AC5F37D4D4}" destId="{A036CDBE-F3AE-4C7C-AC09-2F311F08AF69}" srcOrd="5" destOrd="0" presId="urn:microsoft.com/office/officeart/2018/5/layout/IconCircleLabelList"/>
    <dgm:cxn modelId="{87AB4A37-CD5D-4773-B396-210BC764EE08}" type="presParOf" srcId="{78BEE807-8B86-458C-8C7A-38AC5F37D4D4}" destId="{A10D1A52-9751-440D-A8AE-9ECE3A3FC6DB}" srcOrd="6" destOrd="0" presId="urn:microsoft.com/office/officeart/2018/5/layout/IconCircleLabelList"/>
    <dgm:cxn modelId="{D7A243C1-6999-4A11-85E1-8F000657F89F}" type="presParOf" srcId="{A10D1A52-9751-440D-A8AE-9ECE3A3FC6DB}" destId="{B27C7BC5-57BF-403C-A74B-D61E9C998E42}" srcOrd="0" destOrd="0" presId="urn:microsoft.com/office/officeart/2018/5/layout/IconCircleLabelList"/>
    <dgm:cxn modelId="{0AC8ACAE-B536-47EA-A30A-4B9B0DAC4A43}" type="presParOf" srcId="{A10D1A52-9751-440D-A8AE-9ECE3A3FC6DB}" destId="{9386BD8B-7501-4746-887C-A9DC24E5913B}" srcOrd="1" destOrd="0" presId="urn:microsoft.com/office/officeart/2018/5/layout/IconCircleLabelList"/>
    <dgm:cxn modelId="{3A7587DE-BFFE-4DE7-9429-02093146F72D}" type="presParOf" srcId="{A10D1A52-9751-440D-A8AE-9ECE3A3FC6DB}" destId="{4F38221C-952B-41AB-926A-6601B785BA21}" srcOrd="2" destOrd="0" presId="urn:microsoft.com/office/officeart/2018/5/layout/IconCircleLabelList"/>
    <dgm:cxn modelId="{40E1CDC3-C534-46CF-9199-3F272C946690}" type="presParOf" srcId="{A10D1A52-9751-440D-A8AE-9ECE3A3FC6DB}" destId="{89844DF4-6D3F-4A97-87DC-B85A887B4DA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1663D0-FC2C-46D8-8BF7-DA3AB62B3849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E3D7D28-6389-4B59-B585-5644137B45F6}">
      <dgm:prSet custT="1"/>
      <dgm:spPr/>
      <dgm:t>
        <a:bodyPr/>
        <a:lstStyle/>
        <a:p>
          <a:r>
            <a:rPr lang="en-US" sz="2000" b="1">
              <a:latin typeface="Times New Roman" panose="02020603050405020304" pitchFamily="18" charset="0"/>
              <a:cs typeface="Times New Roman" panose="02020603050405020304" pitchFamily="18" charset="0"/>
            </a:rPr>
            <a:t>Benefits</a:t>
          </a:r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</a:p>
      </dgm:t>
    </dgm:pt>
    <dgm:pt modelId="{6AE4CA68-B955-4AC9-8391-2209F3561AD8}" type="parTrans" cxnId="{201BED09-4FC5-4BFB-8E4E-453EF43DD8B0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65CC44-F696-447B-A030-CDAA74320D94}" type="sibTrans" cxnId="{201BED09-4FC5-4BFB-8E4E-453EF43DD8B0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0C7C974-F941-499E-ABE1-51504467ECBA}">
      <dgm:prSet custT="1"/>
      <dgm:spPr/>
      <dgm:t>
        <a:bodyPr/>
        <a:lstStyle/>
        <a:p>
          <a:r>
            <a:rPr lang="en-US" sz="200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Easy to interpret</a:t>
          </a:r>
          <a:endParaRPr lang="en-US" sz="2000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984338-FBAF-49EB-84EA-9734B7970BA5}" type="parTrans" cxnId="{F53B793C-2378-4AA8-82CB-10F693D982E2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7DEE94-1950-4278-8D07-7E312389F25F}" type="sibTrans" cxnId="{F53B793C-2378-4AA8-82CB-10F693D982E2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99CFD30-9E32-47D9-8D3F-DA75F79FAEBD}">
      <dgm:prSet custT="1"/>
      <dgm:spPr/>
      <dgm:t>
        <a:bodyPr/>
        <a:lstStyle/>
        <a:p>
          <a:r>
            <a:rPr lang="en-US" sz="2000" b="1">
              <a:latin typeface="Times New Roman" panose="02020603050405020304" pitchFamily="18" charset="0"/>
              <a:cs typeface="Times New Roman" panose="02020603050405020304" pitchFamily="18" charset="0"/>
            </a:rPr>
            <a:t>Drawbacks</a:t>
          </a:r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</a:p>
      </dgm:t>
    </dgm:pt>
    <dgm:pt modelId="{7FD3F707-928D-469F-AFF2-E8C18C1A2BF7}" type="parTrans" cxnId="{877E6C19-A880-4BF3-AE52-5C77B8552330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16E1E43-FE8E-4755-8642-4945D5612460}" type="sibTrans" cxnId="{877E6C19-A880-4BF3-AE52-5C77B8552330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DA93E1F-F4C8-483C-9771-13849FFA6D97}">
      <dgm:prSet custT="1"/>
      <dgm:spPr/>
      <dgm:t>
        <a:bodyPr/>
        <a:lstStyle/>
        <a:p>
          <a:r>
            <a:rPr lang="en-US" sz="200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Prone to overfitting</a:t>
          </a:r>
          <a:endParaRPr lang="en-US" sz="2000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0C9CF9-0CED-4C89-9DD6-4CE98A60ABF1}" type="parTrans" cxnId="{52C43FA7-CC1E-4EAD-A1AD-85CE89A9A8F7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4229DE-F5E9-4F69-A28A-014BB62731F2}" type="sibTrans" cxnId="{52C43FA7-CC1E-4EAD-A1AD-85CE89A9A8F7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2299B77-7C6B-410E-B679-D28C0E76602D}">
      <dgm:prSet custT="1"/>
      <dgm:spPr/>
      <dgm:t>
        <a:bodyPr/>
        <a:lstStyle/>
        <a:p>
          <a:r>
            <a:rPr lang="en-US" sz="2000" i="0" u="none">
              <a:latin typeface="Times New Roman" panose="02020603050405020304" pitchFamily="18" charset="0"/>
              <a:cs typeface="Times New Roman" panose="02020603050405020304" pitchFamily="18" charset="0"/>
            </a:rPr>
            <a:t>Costly computations</a:t>
          </a:r>
          <a:endParaRPr lang="en-US" sz="2000" u="none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5955322-5523-4F13-AA6D-B615B1469AB6}" type="parTrans" cxnId="{6C31A372-1851-4677-9F57-2CD420F5A5F9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553582A-C871-4A25-B77D-3A9D179D44D4}" type="sibTrans" cxnId="{6C31A372-1851-4677-9F57-2CD420F5A5F9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54788A-A83D-A146-8D3B-45BA2502E06D}">
      <dgm:prSet custT="1"/>
      <dgm:spPr/>
      <dgm:t>
        <a:bodyPr/>
        <a:lstStyle/>
        <a:p>
          <a:r>
            <a:rPr lang="en-US" sz="200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Litle data preparation required</a:t>
          </a:r>
        </a:p>
      </dgm:t>
    </dgm:pt>
    <dgm:pt modelId="{D715B676-9CE5-3E4B-AF0F-47940A697EDF}" type="parTrans" cxnId="{EBBB46A9-2331-9144-936B-0BCD02579E3B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9A8EFAA-AF20-144D-9F14-628E899025A6}" type="sibTrans" cxnId="{EBBB46A9-2331-9144-936B-0BCD02579E3B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162B22-A58D-9C40-B357-2B698950B33E}">
      <dgm:prSet custT="1"/>
      <dgm:spPr/>
      <dgm:t>
        <a:bodyPr/>
        <a:lstStyle/>
        <a:p>
          <a:r>
            <a:rPr lang="en-US" sz="200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Flexible — regression and classification</a:t>
          </a:r>
        </a:p>
      </dgm:t>
    </dgm:pt>
    <dgm:pt modelId="{AFD048E9-066F-8340-A29A-557435BDE963}" type="parTrans" cxnId="{937BC7FC-DBB6-5D4E-A682-B92BB5D034C5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987CC9-18C8-6F42-8BD8-D4BE389CEB4D}" type="sibTrans" cxnId="{937BC7FC-DBB6-5D4E-A682-B92BB5D034C5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411E815-80FC-1B4A-9AD8-1456B4CE43B5}">
      <dgm:prSet custT="1"/>
      <dgm:spPr/>
      <dgm:t>
        <a:bodyPr/>
        <a:lstStyle/>
        <a:p>
          <a:r>
            <a:rPr lang="en-US" sz="2000" i="0" u="none">
              <a:latin typeface="Times New Roman" panose="02020603050405020304" pitchFamily="18" charset="0"/>
              <a:cs typeface="Times New Roman" panose="02020603050405020304" pitchFamily="18" charset="0"/>
            </a:rPr>
            <a:t>High variance estimators</a:t>
          </a:r>
          <a:endParaRPr lang="en-US" sz="2000" u="none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9B2E91F-EF72-5C49-8C19-5BD099139A31}" type="parTrans" cxnId="{35E20F9B-23B3-3F43-AEF7-7BB961F4C861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AE092A6-7ED0-AA4D-8443-0E6BA186D11A}" type="sibTrans" cxnId="{35E20F9B-23B3-3F43-AEF7-7BB961F4C861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C736BAC-D8C1-9449-90E9-3A09AADA51D2}" type="pres">
      <dgm:prSet presAssocID="{421663D0-FC2C-46D8-8BF7-DA3AB62B3849}" presName="linear" presStyleCnt="0">
        <dgm:presLayoutVars>
          <dgm:dir/>
          <dgm:animLvl val="lvl"/>
          <dgm:resizeHandles val="exact"/>
        </dgm:presLayoutVars>
      </dgm:prSet>
      <dgm:spPr/>
    </dgm:pt>
    <dgm:pt modelId="{38510903-4403-1E4C-A613-EEB2F14DFE18}" type="pres">
      <dgm:prSet presAssocID="{4E3D7D28-6389-4B59-B585-5644137B45F6}" presName="parentLin" presStyleCnt="0"/>
      <dgm:spPr/>
    </dgm:pt>
    <dgm:pt modelId="{B22358AB-1664-2542-B21F-631BE15DEEBC}" type="pres">
      <dgm:prSet presAssocID="{4E3D7D28-6389-4B59-B585-5644137B45F6}" presName="parentLeftMargin" presStyleLbl="node1" presStyleIdx="0" presStyleCnt="2"/>
      <dgm:spPr/>
    </dgm:pt>
    <dgm:pt modelId="{77A5B22C-A42D-514C-B1EA-5DC1756CBD55}" type="pres">
      <dgm:prSet presAssocID="{4E3D7D28-6389-4B59-B585-5644137B45F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9008371-E7D9-6A47-85BA-A0ECB1C698BC}" type="pres">
      <dgm:prSet presAssocID="{4E3D7D28-6389-4B59-B585-5644137B45F6}" presName="negativeSpace" presStyleCnt="0"/>
      <dgm:spPr/>
    </dgm:pt>
    <dgm:pt modelId="{B2779CBD-123C-324E-B2E2-F4D305EB5F03}" type="pres">
      <dgm:prSet presAssocID="{4E3D7D28-6389-4B59-B585-5644137B45F6}" presName="childText" presStyleLbl="conFgAcc1" presStyleIdx="0" presStyleCnt="2">
        <dgm:presLayoutVars>
          <dgm:bulletEnabled val="1"/>
        </dgm:presLayoutVars>
      </dgm:prSet>
      <dgm:spPr/>
    </dgm:pt>
    <dgm:pt modelId="{0239917A-8196-2B41-A2AE-B97C8336C132}" type="pres">
      <dgm:prSet presAssocID="{0865CC44-F696-447B-A030-CDAA74320D94}" presName="spaceBetweenRectangles" presStyleCnt="0"/>
      <dgm:spPr/>
    </dgm:pt>
    <dgm:pt modelId="{3F5A475C-C5BF-3048-9BE9-0584BD516B83}" type="pres">
      <dgm:prSet presAssocID="{C99CFD30-9E32-47D9-8D3F-DA75F79FAEBD}" presName="parentLin" presStyleCnt="0"/>
      <dgm:spPr/>
    </dgm:pt>
    <dgm:pt modelId="{6CA3D8E8-EF14-4147-8A53-4550878D3BE7}" type="pres">
      <dgm:prSet presAssocID="{C99CFD30-9E32-47D9-8D3F-DA75F79FAEBD}" presName="parentLeftMargin" presStyleLbl="node1" presStyleIdx="0" presStyleCnt="2"/>
      <dgm:spPr/>
    </dgm:pt>
    <dgm:pt modelId="{32BEAA28-2FDA-4846-A93B-D89044A2233A}" type="pres">
      <dgm:prSet presAssocID="{C99CFD30-9E32-47D9-8D3F-DA75F79FAEB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BF360D1-67C0-3143-89BC-F857E400D9C7}" type="pres">
      <dgm:prSet presAssocID="{C99CFD30-9E32-47D9-8D3F-DA75F79FAEBD}" presName="negativeSpace" presStyleCnt="0"/>
      <dgm:spPr/>
    </dgm:pt>
    <dgm:pt modelId="{8B06027E-756D-7640-8D78-855EBA6E2311}" type="pres">
      <dgm:prSet presAssocID="{C99CFD30-9E32-47D9-8D3F-DA75F79FAEB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01BED09-4FC5-4BFB-8E4E-453EF43DD8B0}" srcId="{421663D0-FC2C-46D8-8BF7-DA3AB62B3849}" destId="{4E3D7D28-6389-4B59-B585-5644137B45F6}" srcOrd="0" destOrd="0" parTransId="{6AE4CA68-B955-4AC9-8391-2209F3561AD8}" sibTransId="{0865CC44-F696-447B-A030-CDAA74320D94}"/>
    <dgm:cxn modelId="{877E6C19-A880-4BF3-AE52-5C77B8552330}" srcId="{421663D0-FC2C-46D8-8BF7-DA3AB62B3849}" destId="{C99CFD30-9E32-47D9-8D3F-DA75F79FAEBD}" srcOrd="1" destOrd="0" parTransId="{7FD3F707-928D-469F-AFF2-E8C18C1A2BF7}" sibTransId="{616E1E43-FE8E-4755-8642-4945D5612460}"/>
    <dgm:cxn modelId="{D2876B1F-D2E3-684A-B2BA-8BC7D458CA73}" type="presOf" srcId="{5411E815-80FC-1B4A-9AD8-1456B4CE43B5}" destId="{8B06027E-756D-7640-8D78-855EBA6E2311}" srcOrd="0" destOrd="1" presId="urn:microsoft.com/office/officeart/2005/8/layout/list1"/>
    <dgm:cxn modelId="{BD264B2D-BEFA-A24B-8E44-F2D20A5623AD}" type="presOf" srcId="{FDA93E1F-F4C8-483C-9771-13849FFA6D97}" destId="{8B06027E-756D-7640-8D78-855EBA6E2311}" srcOrd="0" destOrd="0" presId="urn:microsoft.com/office/officeart/2005/8/layout/list1"/>
    <dgm:cxn modelId="{F53B793C-2378-4AA8-82CB-10F693D982E2}" srcId="{4E3D7D28-6389-4B59-B585-5644137B45F6}" destId="{D0C7C974-F941-499E-ABE1-51504467ECBA}" srcOrd="0" destOrd="0" parTransId="{2E984338-FBAF-49EB-84EA-9734B7970BA5}" sibTransId="{3D7DEE94-1950-4278-8D07-7E312389F25F}"/>
    <dgm:cxn modelId="{5436AC48-39F9-6144-9591-704C69173E7C}" type="presOf" srcId="{4E3D7D28-6389-4B59-B585-5644137B45F6}" destId="{B22358AB-1664-2542-B21F-631BE15DEEBC}" srcOrd="0" destOrd="0" presId="urn:microsoft.com/office/officeart/2005/8/layout/list1"/>
    <dgm:cxn modelId="{ED9BEA53-13D2-D940-85C5-B8C24BAFB8AB}" type="presOf" srcId="{C99CFD30-9E32-47D9-8D3F-DA75F79FAEBD}" destId="{32BEAA28-2FDA-4846-A93B-D89044A2233A}" srcOrd="1" destOrd="0" presId="urn:microsoft.com/office/officeart/2005/8/layout/list1"/>
    <dgm:cxn modelId="{6C31A372-1851-4677-9F57-2CD420F5A5F9}" srcId="{C99CFD30-9E32-47D9-8D3F-DA75F79FAEBD}" destId="{B2299B77-7C6B-410E-B679-D28C0E76602D}" srcOrd="2" destOrd="0" parTransId="{55955322-5523-4F13-AA6D-B615B1469AB6}" sibTransId="{E553582A-C871-4A25-B77D-3A9D179D44D4}"/>
    <dgm:cxn modelId="{F204D38B-D56D-CC46-B356-1CF5D2EE3850}" type="presOf" srcId="{C99CFD30-9E32-47D9-8D3F-DA75F79FAEBD}" destId="{6CA3D8E8-EF14-4147-8A53-4550878D3BE7}" srcOrd="0" destOrd="0" presId="urn:microsoft.com/office/officeart/2005/8/layout/list1"/>
    <dgm:cxn modelId="{3D25029B-9FFA-AB45-9DE4-8C6C2807FDD9}" type="presOf" srcId="{EA162B22-A58D-9C40-B357-2B698950B33E}" destId="{B2779CBD-123C-324E-B2E2-F4D305EB5F03}" srcOrd="0" destOrd="2" presId="urn:microsoft.com/office/officeart/2005/8/layout/list1"/>
    <dgm:cxn modelId="{35E20F9B-23B3-3F43-AEF7-7BB961F4C861}" srcId="{C99CFD30-9E32-47D9-8D3F-DA75F79FAEBD}" destId="{5411E815-80FC-1B4A-9AD8-1456B4CE43B5}" srcOrd="1" destOrd="0" parTransId="{A9B2E91F-EF72-5C49-8C19-5BD099139A31}" sibTransId="{DAE092A6-7ED0-AA4D-8443-0E6BA186D11A}"/>
    <dgm:cxn modelId="{C6A92A9D-CE6F-B14C-A9DA-FD154FF6419C}" type="presOf" srcId="{D654788A-A83D-A146-8D3B-45BA2502E06D}" destId="{B2779CBD-123C-324E-B2E2-F4D305EB5F03}" srcOrd="0" destOrd="1" presId="urn:microsoft.com/office/officeart/2005/8/layout/list1"/>
    <dgm:cxn modelId="{52C43FA7-CC1E-4EAD-A1AD-85CE89A9A8F7}" srcId="{C99CFD30-9E32-47D9-8D3F-DA75F79FAEBD}" destId="{FDA93E1F-F4C8-483C-9771-13849FFA6D97}" srcOrd="0" destOrd="0" parTransId="{8B0C9CF9-0CED-4C89-9DD6-4CE98A60ABF1}" sibTransId="{BE4229DE-F5E9-4F69-A28A-014BB62731F2}"/>
    <dgm:cxn modelId="{EBBB46A9-2331-9144-936B-0BCD02579E3B}" srcId="{4E3D7D28-6389-4B59-B585-5644137B45F6}" destId="{D654788A-A83D-A146-8D3B-45BA2502E06D}" srcOrd="1" destOrd="0" parTransId="{D715B676-9CE5-3E4B-AF0F-47940A697EDF}" sibTransId="{89A8EFAA-AF20-144D-9F14-628E899025A6}"/>
    <dgm:cxn modelId="{358350AC-8F42-1C4F-BC61-B910AF792AA0}" type="presOf" srcId="{D0C7C974-F941-499E-ABE1-51504467ECBA}" destId="{B2779CBD-123C-324E-B2E2-F4D305EB5F03}" srcOrd="0" destOrd="0" presId="urn:microsoft.com/office/officeart/2005/8/layout/list1"/>
    <dgm:cxn modelId="{16A48EB0-963E-6945-A6AA-A65725AF7CD1}" type="presOf" srcId="{4E3D7D28-6389-4B59-B585-5644137B45F6}" destId="{77A5B22C-A42D-514C-B1EA-5DC1756CBD55}" srcOrd="1" destOrd="0" presId="urn:microsoft.com/office/officeart/2005/8/layout/list1"/>
    <dgm:cxn modelId="{EBF8B2F4-4F01-5649-9447-2A0E3D929ED1}" type="presOf" srcId="{421663D0-FC2C-46D8-8BF7-DA3AB62B3849}" destId="{7C736BAC-D8C1-9449-90E9-3A09AADA51D2}" srcOrd="0" destOrd="0" presId="urn:microsoft.com/office/officeart/2005/8/layout/list1"/>
    <dgm:cxn modelId="{C862D4F6-B937-7444-96B0-1BA440B652C9}" type="presOf" srcId="{B2299B77-7C6B-410E-B679-D28C0E76602D}" destId="{8B06027E-756D-7640-8D78-855EBA6E2311}" srcOrd="0" destOrd="2" presId="urn:microsoft.com/office/officeart/2005/8/layout/list1"/>
    <dgm:cxn modelId="{937BC7FC-DBB6-5D4E-A682-B92BB5D034C5}" srcId="{4E3D7D28-6389-4B59-B585-5644137B45F6}" destId="{EA162B22-A58D-9C40-B357-2B698950B33E}" srcOrd="2" destOrd="0" parTransId="{AFD048E9-066F-8340-A29A-557435BDE963}" sibTransId="{1B987CC9-18C8-6F42-8BD8-D4BE389CEB4D}"/>
    <dgm:cxn modelId="{BCA04385-44EF-5640-9E51-3B28A7467CF1}" type="presParOf" srcId="{7C736BAC-D8C1-9449-90E9-3A09AADA51D2}" destId="{38510903-4403-1E4C-A613-EEB2F14DFE18}" srcOrd="0" destOrd="0" presId="urn:microsoft.com/office/officeart/2005/8/layout/list1"/>
    <dgm:cxn modelId="{F21FACF5-3D09-DD47-9751-4BADB87906CC}" type="presParOf" srcId="{38510903-4403-1E4C-A613-EEB2F14DFE18}" destId="{B22358AB-1664-2542-B21F-631BE15DEEBC}" srcOrd="0" destOrd="0" presId="urn:microsoft.com/office/officeart/2005/8/layout/list1"/>
    <dgm:cxn modelId="{8C0CD1B5-7144-9040-B19E-7227EB6E2161}" type="presParOf" srcId="{38510903-4403-1E4C-A613-EEB2F14DFE18}" destId="{77A5B22C-A42D-514C-B1EA-5DC1756CBD55}" srcOrd="1" destOrd="0" presId="urn:microsoft.com/office/officeart/2005/8/layout/list1"/>
    <dgm:cxn modelId="{3E4CBBC8-52CC-D442-8363-4AF6D8BC2027}" type="presParOf" srcId="{7C736BAC-D8C1-9449-90E9-3A09AADA51D2}" destId="{89008371-E7D9-6A47-85BA-A0ECB1C698BC}" srcOrd="1" destOrd="0" presId="urn:microsoft.com/office/officeart/2005/8/layout/list1"/>
    <dgm:cxn modelId="{1FC61BF0-6642-4945-8B29-5BC18A034219}" type="presParOf" srcId="{7C736BAC-D8C1-9449-90E9-3A09AADA51D2}" destId="{B2779CBD-123C-324E-B2E2-F4D305EB5F03}" srcOrd="2" destOrd="0" presId="urn:microsoft.com/office/officeart/2005/8/layout/list1"/>
    <dgm:cxn modelId="{19A730B9-669B-DD4E-B2AF-14A283B75775}" type="presParOf" srcId="{7C736BAC-D8C1-9449-90E9-3A09AADA51D2}" destId="{0239917A-8196-2B41-A2AE-B97C8336C132}" srcOrd="3" destOrd="0" presId="urn:microsoft.com/office/officeart/2005/8/layout/list1"/>
    <dgm:cxn modelId="{633AC89C-B6DE-4F45-9E7A-96D32C50FA38}" type="presParOf" srcId="{7C736BAC-D8C1-9449-90E9-3A09AADA51D2}" destId="{3F5A475C-C5BF-3048-9BE9-0584BD516B83}" srcOrd="4" destOrd="0" presId="urn:microsoft.com/office/officeart/2005/8/layout/list1"/>
    <dgm:cxn modelId="{B5F2D6DB-25F8-924F-B086-95CF2CEE41B2}" type="presParOf" srcId="{3F5A475C-C5BF-3048-9BE9-0584BD516B83}" destId="{6CA3D8E8-EF14-4147-8A53-4550878D3BE7}" srcOrd="0" destOrd="0" presId="urn:microsoft.com/office/officeart/2005/8/layout/list1"/>
    <dgm:cxn modelId="{13A938C2-112B-BC45-9845-26F31CEF6F1E}" type="presParOf" srcId="{3F5A475C-C5BF-3048-9BE9-0584BD516B83}" destId="{32BEAA28-2FDA-4846-A93B-D89044A2233A}" srcOrd="1" destOrd="0" presId="urn:microsoft.com/office/officeart/2005/8/layout/list1"/>
    <dgm:cxn modelId="{56D5F765-E095-FC47-AC45-9FA352FA4BFA}" type="presParOf" srcId="{7C736BAC-D8C1-9449-90E9-3A09AADA51D2}" destId="{DBF360D1-67C0-3143-89BC-F857E400D9C7}" srcOrd="5" destOrd="0" presId="urn:microsoft.com/office/officeart/2005/8/layout/list1"/>
    <dgm:cxn modelId="{1F5B9C41-1D9E-E342-B0FE-DCBE5C50DD3B}" type="presParOf" srcId="{7C736BAC-D8C1-9449-90E9-3A09AADA51D2}" destId="{8B06027E-756D-7640-8D78-855EBA6E231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0BB36F-0447-4E03-B989-302250F12EB2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2B9EC17-4BAD-4979-81C7-A8142D3877AC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1. Simple Yet Powerful</a:t>
          </a:r>
        </a:p>
      </dgm:t>
    </dgm:pt>
    <dgm:pt modelId="{AA9FC47B-BFF1-4865-AF66-EB289678F035}" type="parTrans" cxnId="{C548BE50-D24E-4C5A-9712-ABF97D7EF89D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BABBC3-4326-4CB3-9665-7FA25A250789}" type="sibTrans" cxnId="{C548BE50-D24E-4C5A-9712-ABF97D7EF89D}">
      <dgm:prSet phldrT="1" phldr="0" custT="1"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99ACBC-01BE-47D2-B359-CDF8F24CF9C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Intuitive, flexible and powerful</a:t>
          </a:r>
        </a:p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Visualization of feature importances</a:t>
          </a:r>
        </a:p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Accurate Predictions</a:t>
          </a:r>
        </a:p>
      </dgm:t>
    </dgm:pt>
    <dgm:pt modelId="{BF82C26A-76F6-479C-96C7-FFB13470CDE0}" type="parTrans" cxnId="{321362AD-1350-452D-BD0C-C52C505193AE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702C67-5A57-4203-A2BA-AA3712B147BD}" type="sibTrans" cxnId="{321362AD-1350-452D-BD0C-C52C505193AE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DFDF4F4-AB46-47A2-B1FF-F4F1D0B1D941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2. Limitations and Enhancements</a:t>
          </a:r>
        </a:p>
      </dgm:t>
    </dgm:pt>
    <dgm:pt modelId="{6EB3EB8F-EAAC-40FB-92D4-615B459C1699}" type="parTrans" cxnId="{6C59A54E-86EF-4DED-ACF5-1632E16D14F6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B5C3E16-04AB-4888-8321-95FAD36070FA}" type="sibTrans" cxnId="{6C59A54E-86EF-4DED-ACF5-1632E16D14F6}">
      <dgm:prSet phldrT="2" phldr="0" custT="1"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91EF94-E566-4DB5-888E-64CBAED2EF6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Can overfit on training data easily</a:t>
          </a:r>
        </a:p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Many enhanced versions like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XGBoost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LightGBM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, etc.</a:t>
          </a:r>
        </a:p>
      </dgm:t>
    </dgm:pt>
    <dgm:pt modelId="{C0ACBC0B-EF02-4502-A3E4-A4654714E2C4}" type="parTrans" cxnId="{4D06A939-2996-440E-9EE4-478DF22B43DF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D06B6A-3673-4739-89C6-9B9796A739DD}" type="sibTrans" cxnId="{4D06A939-2996-440E-9EE4-478DF22B43DF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009491-E88B-4D6F-8BF8-C869A9A4D70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3. Real-World Applications</a:t>
          </a:r>
        </a:p>
      </dgm:t>
    </dgm:pt>
    <dgm:pt modelId="{7D034B94-E191-45EE-B0CE-DC8AFF52A6DA}" type="parTrans" cxnId="{9E2AD5E2-14F0-44B7-832F-8DEE4B8887DD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79AE60B-C229-428C-B49A-0BC3EF35B783}" type="sibTrans" cxnId="{9E2AD5E2-14F0-44B7-832F-8DEE4B8887DD}">
      <dgm:prSet phldrT="3" phldr="0" custT="1"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6199DB-6DD1-469F-B15C-61E785DE666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Widely used in real-world applications including healthcare, forecasting and predictions</a:t>
          </a:r>
        </a:p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HP, Bombardier, Wayfair, etc.</a:t>
          </a:r>
        </a:p>
      </dgm:t>
    </dgm:pt>
    <dgm:pt modelId="{1C31FE89-28EB-474E-A7D1-BBBCB06B8ADF}" type="parTrans" cxnId="{A8229876-5F8F-4C0E-99C4-C12D5DC48361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B1F3A5E-1C96-4FCF-89B5-B2AABF8C9181}" type="sibTrans" cxnId="{A8229876-5F8F-4C0E-99C4-C12D5DC48361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BE67DEC-69D1-472B-B1ED-9F4C5C80D3B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4. Choosing the Right Model</a:t>
          </a:r>
        </a:p>
      </dgm:t>
    </dgm:pt>
    <dgm:pt modelId="{C3955C0A-03AF-498A-99BA-BE33CFBCECD9}" type="parTrans" cxnId="{943A5A9B-05BA-4F80-8D56-E12A4FA87AF1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620D3EF-D51B-4E9C-B67A-9AD80FD3DE57}" type="sibTrans" cxnId="{943A5A9B-05BA-4F80-8D56-E12A4FA87AF1}">
      <dgm:prSet phldrT="4" phldr="0" custT="1"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364402D-2022-4AA3-8711-45318F7AF0D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Interpretibility → Decision Trees</a:t>
          </a:r>
        </a:p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Accuracy → Random Forest and Boosting</a:t>
          </a:r>
        </a:p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Speed and Scalability →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LightGBM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XGBoost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CatBoost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B1D7765-B8FA-42EC-BF03-C515F8F86E87}" type="parTrans" cxnId="{EF565734-3D7D-4C02-AA61-99FABE1E5DF3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F64818-A995-467D-994A-F8BC558F60BF}" type="sibTrans" cxnId="{EF565734-3D7D-4C02-AA61-99FABE1E5DF3}">
      <dgm:prSet/>
      <dgm:spPr/>
      <dgm:t>
        <a:bodyPr/>
        <a:lstStyle/>
        <a:p>
          <a:endParaRPr lang="en-US" sz="12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17AC97C-4D1B-4E11-A204-853D37D5B27F}" type="pres">
      <dgm:prSet presAssocID="{C80BB36F-0447-4E03-B989-302250F12EB2}" presName="root" presStyleCnt="0">
        <dgm:presLayoutVars>
          <dgm:dir/>
          <dgm:resizeHandles val="exact"/>
        </dgm:presLayoutVars>
      </dgm:prSet>
      <dgm:spPr/>
    </dgm:pt>
    <dgm:pt modelId="{F96EE997-D238-44F8-9D0B-4DCD1919EB4F}" type="pres">
      <dgm:prSet presAssocID="{72B9EC17-4BAD-4979-81C7-A8142D3877AC}" presName="compNode" presStyleCnt="0"/>
      <dgm:spPr/>
    </dgm:pt>
    <dgm:pt modelId="{4BF0BF8A-16C2-409E-BB75-42EC736F1D3A}" type="pres">
      <dgm:prSet presAssocID="{72B9EC17-4BAD-4979-81C7-A8142D3877A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E830BC97-6EEB-4908-8937-BBC731A63E9D}" type="pres">
      <dgm:prSet presAssocID="{72B9EC17-4BAD-4979-81C7-A8142D3877AC}" presName="iconSpace" presStyleCnt="0"/>
      <dgm:spPr/>
    </dgm:pt>
    <dgm:pt modelId="{A77F2951-D214-4D4E-B052-A9F0BD68ACE5}" type="pres">
      <dgm:prSet presAssocID="{72B9EC17-4BAD-4979-81C7-A8142D3877AC}" presName="parTx" presStyleLbl="revTx" presStyleIdx="0" presStyleCnt="8">
        <dgm:presLayoutVars>
          <dgm:chMax val="0"/>
          <dgm:chPref val="0"/>
        </dgm:presLayoutVars>
      </dgm:prSet>
      <dgm:spPr/>
    </dgm:pt>
    <dgm:pt modelId="{F9129FD6-BFEF-4798-9588-4C1E628C58A5}" type="pres">
      <dgm:prSet presAssocID="{72B9EC17-4BAD-4979-81C7-A8142D3877AC}" presName="txSpace" presStyleCnt="0"/>
      <dgm:spPr/>
    </dgm:pt>
    <dgm:pt modelId="{6E77A320-5D81-4A7B-814A-F118AC86281A}" type="pres">
      <dgm:prSet presAssocID="{72B9EC17-4BAD-4979-81C7-A8142D3877AC}" presName="desTx" presStyleLbl="revTx" presStyleIdx="1" presStyleCnt="8">
        <dgm:presLayoutVars/>
      </dgm:prSet>
      <dgm:spPr/>
    </dgm:pt>
    <dgm:pt modelId="{B0AC924B-85C6-414C-AB8C-39DB7A41076B}" type="pres">
      <dgm:prSet presAssocID="{95BABBC3-4326-4CB3-9665-7FA25A250789}" presName="sibTrans" presStyleCnt="0"/>
      <dgm:spPr/>
    </dgm:pt>
    <dgm:pt modelId="{22BB45A0-9DFE-40C3-AA91-D2F9AB96659F}" type="pres">
      <dgm:prSet presAssocID="{EDFDF4F4-AB46-47A2-B1FF-F4F1D0B1D941}" presName="compNode" presStyleCnt="0"/>
      <dgm:spPr/>
    </dgm:pt>
    <dgm:pt modelId="{8372D57E-9448-48FB-8820-CC11BC12F80E}" type="pres">
      <dgm:prSet presAssocID="{EDFDF4F4-AB46-47A2-B1FF-F4F1D0B1D94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AA6CAE79-D4B3-4AD7-8BFA-68692A0E9D42}" type="pres">
      <dgm:prSet presAssocID="{EDFDF4F4-AB46-47A2-B1FF-F4F1D0B1D941}" presName="iconSpace" presStyleCnt="0"/>
      <dgm:spPr/>
    </dgm:pt>
    <dgm:pt modelId="{D913A769-68A0-4B95-854B-EABF711DBF9F}" type="pres">
      <dgm:prSet presAssocID="{EDFDF4F4-AB46-47A2-B1FF-F4F1D0B1D941}" presName="parTx" presStyleLbl="revTx" presStyleIdx="2" presStyleCnt="8">
        <dgm:presLayoutVars>
          <dgm:chMax val="0"/>
          <dgm:chPref val="0"/>
        </dgm:presLayoutVars>
      </dgm:prSet>
      <dgm:spPr/>
    </dgm:pt>
    <dgm:pt modelId="{F2767D1B-E6FA-4947-AB62-5958CFDE3A0F}" type="pres">
      <dgm:prSet presAssocID="{EDFDF4F4-AB46-47A2-B1FF-F4F1D0B1D941}" presName="txSpace" presStyleCnt="0"/>
      <dgm:spPr/>
    </dgm:pt>
    <dgm:pt modelId="{21D76820-B9E8-4906-82C4-0EC88DACFF48}" type="pres">
      <dgm:prSet presAssocID="{EDFDF4F4-AB46-47A2-B1FF-F4F1D0B1D941}" presName="desTx" presStyleLbl="revTx" presStyleIdx="3" presStyleCnt="8">
        <dgm:presLayoutVars/>
      </dgm:prSet>
      <dgm:spPr/>
    </dgm:pt>
    <dgm:pt modelId="{026D0390-636D-474B-B14E-6767EF0174D8}" type="pres">
      <dgm:prSet presAssocID="{9B5C3E16-04AB-4888-8321-95FAD36070FA}" presName="sibTrans" presStyleCnt="0"/>
      <dgm:spPr/>
    </dgm:pt>
    <dgm:pt modelId="{EAC1292F-4EB1-4415-8C16-C30D568009C0}" type="pres">
      <dgm:prSet presAssocID="{B8009491-E88B-4D6F-8BF8-C869A9A4D70B}" presName="compNode" presStyleCnt="0"/>
      <dgm:spPr/>
    </dgm:pt>
    <dgm:pt modelId="{81F1387B-EC93-4C61-A5AA-68F78CB72CAB}" type="pres">
      <dgm:prSet presAssocID="{B8009491-E88B-4D6F-8BF8-C869A9A4D70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C5CEE2A0-33ED-40B6-9AC9-BCB925DA1464}" type="pres">
      <dgm:prSet presAssocID="{B8009491-E88B-4D6F-8BF8-C869A9A4D70B}" presName="iconSpace" presStyleCnt="0"/>
      <dgm:spPr/>
    </dgm:pt>
    <dgm:pt modelId="{40B76B06-9583-408A-88F2-B89F5DA4E386}" type="pres">
      <dgm:prSet presAssocID="{B8009491-E88B-4D6F-8BF8-C869A9A4D70B}" presName="parTx" presStyleLbl="revTx" presStyleIdx="4" presStyleCnt="8">
        <dgm:presLayoutVars>
          <dgm:chMax val="0"/>
          <dgm:chPref val="0"/>
        </dgm:presLayoutVars>
      </dgm:prSet>
      <dgm:spPr/>
    </dgm:pt>
    <dgm:pt modelId="{55F33C5E-61E3-43C2-A63C-CC8034F8BADB}" type="pres">
      <dgm:prSet presAssocID="{B8009491-E88B-4D6F-8BF8-C869A9A4D70B}" presName="txSpace" presStyleCnt="0"/>
      <dgm:spPr/>
    </dgm:pt>
    <dgm:pt modelId="{EDAC52C2-ECC5-4551-8A91-E94BABED2CD3}" type="pres">
      <dgm:prSet presAssocID="{B8009491-E88B-4D6F-8BF8-C869A9A4D70B}" presName="desTx" presStyleLbl="revTx" presStyleIdx="5" presStyleCnt="8">
        <dgm:presLayoutVars/>
      </dgm:prSet>
      <dgm:spPr/>
    </dgm:pt>
    <dgm:pt modelId="{DB8108AF-AA75-4FF1-8ACC-AD7A55F438F7}" type="pres">
      <dgm:prSet presAssocID="{F79AE60B-C229-428C-B49A-0BC3EF35B783}" presName="sibTrans" presStyleCnt="0"/>
      <dgm:spPr/>
    </dgm:pt>
    <dgm:pt modelId="{A64A83AD-5DD7-466E-B96D-E33129B6EBC1}" type="pres">
      <dgm:prSet presAssocID="{7BE67DEC-69D1-472B-B1ED-9F4C5C80D3B7}" presName="compNode" presStyleCnt="0"/>
      <dgm:spPr/>
    </dgm:pt>
    <dgm:pt modelId="{1ECF4C5F-8B47-46B8-871F-899A7A7DE9C0}" type="pres">
      <dgm:prSet presAssocID="{7BE67DEC-69D1-472B-B1ED-9F4C5C80D3B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6AA12CB-BE57-46AF-95E6-517088B6018C}" type="pres">
      <dgm:prSet presAssocID="{7BE67DEC-69D1-472B-B1ED-9F4C5C80D3B7}" presName="iconSpace" presStyleCnt="0"/>
      <dgm:spPr/>
    </dgm:pt>
    <dgm:pt modelId="{0BBDCF8E-94F7-4377-8ED0-46D4E8950458}" type="pres">
      <dgm:prSet presAssocID="{7BE67DEC-69D1-472B-B1ED-9F4C5C80D3B7}" presName="parTx" presStyleLbl="revTx" presStyleIdx="6" presStyleCnt="8">
        <dgm:presLayoutVars>
          <dgm:chMax val="0"/>
          <dgm:chPref val="0"/>
        </dgm:presLayoutVars>
      </dgm:prSet>
      <dgm:spPr/>
    </dgm:pt>
    <dgm:pt modelId="{7916FD7F-6F61-4894-9AEB-CCD0D5361CF2}" type="pres">
      <dgm:prSet presAssocID="{7BE67DEC-69D1-472B-B1ED-9F4C5C80D3B7}" presName="txSpace" presStyleCnt="0"/>
      <dgm:spPr/>
    </dgm:pt>
    <dgm:pt modelId="{AC9273FE-C60B-4AE6-AF8D-D7FEBA8DDA37}" type="pres">
      <dgm:prSet presAssocID="{7BE67DEC-69D1-472B-B1ED-9F4C5C80D3B7}" presName="desTx" presStyleLbl="revTx" presStyleIdx="7" presStyleCnt="8">
        <dgm:presLayoutVars/>
      </dgm:prSet>
      <dgm:spPr/>
    </dgm:pt>
  </dgm:ptLst>
  <dgm:cxnLst>
    <dgm:cxn modelId="{EF565734-3D7D-4C02-AA61-99FABE1E5DF3}" srcId="{7BE67DEC-69D1-472B-B1ED-9F4C5C80D3B7}" destId="{B364402D-2022-4AA3-8711-45318F7AF0D2}" srcOrd="0" destOrd="0" parTransId="{7B1D7765-B8FA-42EC-BF03-C515F8F86E87}" sibTransId="{64F64818-A995-467D-994A-F8BC558F60BF}"/>
    <dgm:cxn modelId="{4D06A939-2996-440E-9EE4-478DF22B43DF}" srcId="{EDFDF4F4-AB46-47A2-B1FF-F4F1D0B1D941}" destId="{1E91EF94-E566-4DB5-888E-64CBAED2EF60}" srcOrd="0" destOrd="0" parTransId="{C0ACBC0B-EF02-4502-A3E4-A4654714E2C4}" sibTransId="{EAD06B6A-3673-4739-89C6-9B9796A739DD}"/>
    <dgm:cxn modelId="{2D5BD946-657E-A448-8FB0-DA69BE2897DB}" type="presOf" srcId="{B8009491-E88B-4D6F-8BF8-C869A9A4D70B}" destId="{40B76B06-9583-408A-88F2-B89F5DA4E386}" srcOrd="0" destOrd="0" presId="urn:microsoft.com/office/officeart/2018/5/layout/CenteredIconLabelDescriptionList"/>
    <dgm:cxn modelId="{D26DDB4C-0854-6C4E-BBA1-CD527D1E4C3B}" type="presOf" srcId="{EDFDF4F4-AB46-47A2-B1FF-F4F1D0B1D941}" destId="{D913A769-68A0-4B95-854B-EABF711DBF9F}" srcOrd="0" destOrd="0" presId="urn:microsoft.com/office/officeart/2018/5/layout/CenteredIconLabelDescriptionList"/>
    <dgm:cxn modelId="{6C59A54E-86EF-4DED-ACF5-1632E16D14F6}" srcId="{C80BB36F-0447-4E03-B989-302250F12EB2}" destId="{EDFDF4F4-AB46-47A2-B1FF-F4F1D0B1D941}" srcOrd="1" destOrd="0" parTransId="{6EB3EB8F-EAAC-40FB-92D4-615B459C1699}" sibTransId="{9B5C3E16-04AB-4888-8321-95FAD36070FA}"/>
    <dgm:cxn modelId="{C548BE50-D24E-4C5A-9712-ABF97D7EF89D}" srcId="{C80BB36F-0447-4E03-B989-302250F12EB2}" destId="{72B9EC17-4BAD-4979-81C7-A8142D3877AC}" srcOrd="0" destOrd="0" parTransId="{AA9FC47B-BFF1-4865-AF66-EB289678F035}" sibTransId="{95BABBC3-4326-4CB3-9665-7FA25A250789}"/>
    <dgm:cxn modelId="{A8229876-5F8F-4C0E-99C4-C12D5DC48361}" srcId="{B8009491-E88B-4D6F-8BF8-C869A9A4D70B}" destId="{156199DB-6DD1-469F-B15C-61E785DE666A}" srcOrd="0" destOrd="0" parTransId="{1C31FE89-28EB-474E-A7D1-BBBCB06B8ADF}" sibTransId="{AB1F3A5E-1C96-4FCF-89B5-B2AABF8C9181}"/>
    <dgm:cxn modelId="{4ADFB097-F8BB-594B-BCCF-1517915BCF90}" type="presOf" srcId="{5A99ACBC-01BE-47D2-B359-CDF8F24CF9C7}" destId="{6E77A320-5D81-4A7B-814A-F118AC86281A}" srcOrd="0" destOrd="0" presId="urn:microsoft.com/office/officeart/2018/5/layout/CenteredIconLabelDescriptionList"/>
    <dgm:cxn modelId="{943A5A9B-05BA-4F80-8D56-E12A4FA87AF1}" srcId="{C80BB36F-0447-4E03-B989-302250F12EB2}" destId="{7BE67DEC-69D1-472B-B1ED-9F4C5C80D3B7}" srcOrd="3" destOrd="0" parTransId="{C3955C0A-03AF-498A-99BA-BE33CFBCECD9}" sibTransId="{A620D3EF-D51B-4E9C-B67A-9AD80FD3DE57}"/>
    <dgm:cxn modelId="{8873CB9E-33B4-1D4F-B30A-07A5BA733B48}" type="presOf" srcId="{156199DB-6DD1-469F-B15C-61E785DE666A}" destId="{EDAC52C2-ECC5-4551-8A91-E94BABED2CD3}" srcOrd="0" destOrd="0" presId="urn:microsoft.com/office/officeart/2018/5/layout/CenteredIconLabelDescriptionList"/>
    <dgm:cxn modelId="{321362AD-1350-452D-BD0C-C52C505193AE}" srcId="{72B9EC17-4BAD-4979-81C7-A8142D3877AC}" destId="{5A99ACBC-01BE-47D2-B359-CDF8F24CF9C7}" srcOrd="0" destOrd="0" parTransId="{BF82C26A-76F6-479C-96C7-FFB13470CDE0}" sibTransId="{CA702C67-5A57-4203-A2BA-AA3712B147BD}"/>
    <dgm:cxn modelId="{7A1D48BC-95A3-584B-A35E-61F43685F87F}" type="presOf" srcId="{72B9EC17-4BAD-4979-81C7-A8142D3877AC}" destId="{A77F2951-D214-4D4E-B052-A9F0BD68ACE5}" srcOrd="0" destOrd="0" presId="urn:microsoft.com/office/officeart/2018/5/layout/CenteredIconLabelDescriptionList"/>
    <dgm:cxn modelId="{1AA65DCA-2EB8-7246-BD5C-D128ED1A8F10}" type="presOf" srcId="{1E91EF94-E566-4DB5-888E-64CBAED2EF60}" destId="{21D76820-B9E8-4906-82C4-0EC88DACFF48}" srcOrd="0" destOrd="0" presId="urn:microsoft.com/office/officeart/2018/5/layout/CenteredIconLabelDescriptionList"/>
    <dgm:cxn modelId="{B4939BD3-1AD2-2B41-A616-E9721B54375E}" type="presOf" srcId="{B364402D-2022-4AA3-8711-45318F7AF0D2}" destId="{AC9273FE-C60B-4AE6-AF8D-D7FEBA8DDA37}" srcOrd="0" destOrd="0" presId="urn:microsoft.com/office/officeart/2018/5/layout/CenteredIconLabelDescriptionList"/>
    <dgm:cxn modelId="{9E2AD5E2-14F0-44B7-832F-8DEE4B8887DD}" srcId="{C80BB36F-0447-4E03-B989-302250F12EB2}" destId="{B8009491-E88B-4D6F-8BF8-C869A9A4D70B}" srcOrd="2" destOrd="0" parTransId="{7D034B94-E191-45EE-B0CE-DC8AFF52A6DA}" sibTransId="{F79AE60B-C229-428C-B49A-0BC3EF35B783}"/>
    <dgm:cxn modelId="{CE55FDE7-816F-A148-9AAF-B1772FAE981B}" type="presOf" srcId="{C80BB36F-0447-4E03-B989-302250F12EB2}" destId="{F17AC97C-4D1B-4E11-A204-853D37D5B27F}" srcOrd="0" destOrd="0" presId="urn:microsoft.com/office/officeart/2018/5/layout/CenteredIconLabelDescriptionList"/>
    <dgm:cxn modelId="{76DABEF6-AFE9-CD47-9F3B-946BC0F6FE81}" type="presOf" srcId="{7BE67DEC-69D1-472B-B1ED-9F4C5C80D3B7}" destId="{0BBDCF8E-94F7-4377-8ED0-46D4E8950458}" srcOrd="0" destOrd="0" presId="urn:microsoft.com/office/officeart/2018/5/layout/CenteredIconLabelDescriptionList"/>
    <dgm:cxn modelId="{05382250-F12C-164D-9444-5DFC571EE40B}" type="presParOf" srcId="{F17AC97C-4D1B-4E11-A204-853D37D5B27F}" destId="{F96EE997-D238-44F8-9D0B-4DCD1919EB4F}" srcOrd="0" destOrd="0" presId="urn:microsoft.com/office/officeart/2018/5/layout/CenteredIconLabelDescriptionList"/>
    <dgm:cxn modelId="{A1C96DA8-4C79-5348-A942-7A54FD8584FE}" type="presParOf" srcId="{F96EE997-D238-44F8-9D0B-4DCD1919EB4F}" destId="{4BF0BF8A-16C2-409E-BB75-42EC736F1D3A}" srcOrd="0" destOrd="0" presId="urn:microsoft.com/office/officeart/2018/5/layout/CenteredIconLabelDescriptionList"/>
    <dgm:cxn modelId="{F05FCFE0-3146-0647-A0FA-A797BD289107}" type="presParOf" srcId="{F96EE997-D238-44F8-9D0B-4DCD1919EB4F}" destId="{E830BC97-6EEB-4908-8937-BBC731A63E9D}" srcOrd="1" destOrd="0" presId="urn:microsoft.com/office/officeart/2018/5/layout/CenteredIconLabelDescriptionList"/>
    <dgm:cxn modelId="{99A34700-F90B-FB48-94DD-1AB20161DBEB}" type="presParOf" srcId="{F96EE997-D238-44F8-9D0B-4DCD1919EB4F}" destId="{A77F2951-D214-4D4E-B052-A9F0BD68ACE5}" srcOrd="2" destOrd="0" presId="urn:microsoft.com/office/officeart/2018/5/layout/CenteredIconLabelDescriptionList"/>
    <dgm:cxn modelId="{703271B8-E92D-7840-A51F-EDE29BC4E2F5}" type="presParOf" srcId="{F96EE997-D238-44F8-9D0B-4DCD1919EB4F}" destId="{F9129FD6-BFEF-4798-9588-4C1E628C58A5}" srcOrd="3" destOrd="0" presId="urn:microsoft.com/office/officeart/2018/5/layout/CenteredIconLabelDescriptionList"/>
    <dgm:cxn modelId="{BF79ADC4-67B3-684C-9E34-37F5D5C6D023}" type="presParOf" srcId="{F96EE997-D238-44F8-9D0B-4DCD1919EB4F}" destId="{6E77A320-5D81-4A7B-814A-F118AC86281A}" srcOrd="4" destOrd="0" presId="urn:microsoft.com/office/officeart/2018/5/layout/CenteredIconLabelDescriptionList"/>
    <dgm:cxn modelId="{5849667C-B883-634E-99B0-3AA12EBD83EF}" type="presParOf" srcId="{F17AC97C-4D1B-4E11-A204-853D37D5B27F}" destId="{B0AC924B-85C6-414C-AB8C-39DB7A41076B}" srcOrd="1" destOrd="0" presId="urn:microsoft.com/office/officeart/2018/5/layout/CenteredIconLabelDescriptionList"/>
    <dgm:cxn modelId="{B8126FD2-B9AA-6F41-BE0E-AC33C962F077}" type="presParOf" srcId="{F17AC97C-4D1B-4E11-A204-853D37D5B27F}" destId="{22BB45A0-9DFE-40C3-AA91-D2F9AB96659F}" srcOrd="2" destOrd="0" presId="urn:microsoft.com/office/officeart/2018/5/layout/CenteredIconLabelDescriptionList"/>
    <dgm:cxn modelId="{266484F3-3384-2C40-8522-3A5AB246899A}" type="presParOf" srcId="{22BB45A0-9DFE-40C3-AA91-D2F9AB96659F}" destId="{8372D57E-9448-48FB-8820-CC11BC12F80E}" srcOrd="0" destOrd="0" presId="urn:microsoft.com/office/officeart/2018/5/layout/CenteredIconLabelDescriptionList"/>
    <dgm:cxn modelId="{BF6363E9-517E-5940-98BD-DEF3BFBC7035}" type="presParOf" srcId="{22BB45A0-9DFE-40C3-AA91-D2F9AB96659F}" destId="{AA6CAE79-D4B3-4AD7-8BFA-68692A0E9D42}" srcOrd="1" destOrd="0" presId="urn:microsoft.com/office/officeart/2018/5/layout/CenteredIconLabelDescriptionList"/>
    <dgm:cxn modelId="{B503E0C7-E9C5-694F-AE26-358739FC1F63}" type="presParOf" srcId="{22BB45A0-9DFE-40C3-AA91-D2F9AB96659F}" destId="{D913A769-68A0-4B95-854B-EABF711DBF9F}" srcOrd="2" destOrd="0" presId="urn:microsoft.com/office/officeart/2018/5/layout/CenteredIconLabelDescriptionList"/>
    <dgm:cxn modelId="{06F4E8CF-2835-9E43-A039-B12A4F6FFFA8}" type="presParOf" srcId="{22BB45A0-9DFE-40C3-AA91-D2F9AB96659F}" destId="{F2767D1B-E6FA-4947-AB62-5958CFDE3A0F}" srcOrd="3" destOrd="0" presId="urn:microsoft.com/office/officeart/2018/5/layout/CenteredIconLabelDescriptionList"/>
    <dgm:cxn modelId="{78E1C9BE-7E0E-F248-AEAC-6272E1DB02BF}" type="presParOf" srcId="{22BB45A0-9DFE-40C3-AA91-D2F9AB96659F}" destId="{21D76820-B9E8-4906-82C4-0EC88DACFF48}" srcOrd="4" destOrd="0" presId="urn:microsoft.com/office/officeart/2018/5/layout/CenteredIconLabelDescriptionList"/>
    <dgm:cxn modelId="{7721EF51-3B3D-AA42-A33D-0E9190BEABFB}" type="presParOf" srcId="{F17AC97C-4D1B-4E11-A204-853D37D5B27F}" destId="{026D0390-636D-474B-B14E-6767EF0174D8}" srcOrd="3" destOrd="0" presId="urn:microsoft.com/office/officeart/2018/5/layout/CenteredIconLabelDescriptionList"/>
    <dgm:cxn modelId="{152875D6-DAB1-644E-A92A-D15FFB44FEB5}" type="presParOf" srcId="{F17AC97C-4D1B-4E11-A204-853D37D5B27F}" destId="{EAC1292F-4EB1-4415-8C16-C30D568009C0}" srcOrd="4" destOrd="0" presId="urn:microsoft.com/office/officeart/2018/5/layout/CenteredIconLabelDescriptionList"/>
    <dgm:cxn modelId="{8176FF13-949D-9847-84A8-53273117172F}" type="presParOf" srcId="{EAC1292F-4EB1-4415-8C16-C30D568009C0}" destId="{81F1387B-EC93-4C61-A5AA-68F78CB72CAB}" srcOrd="0" destOrd="0" presId="urn:microsoft.com/office/officeart/2018/5/layout/CenteredIconLabelDescriptionList"/>
    <dgm:cxn modelId="{DA7A2A0D-F2C5-F345-87E7-FBB6450BCA98}" type="presParOf" srcId="{EAC1292F-4EB1-4415-8C16-C30D568009C0}" destId="{C5CEE2A0-33ED-40B6-9AC9-BCB925DA1464}" srcOrd="1" destOrd="0" presId="urn:microsoft.com/office/officeart/2018/5/layout/CenteredIconLabelDescriptionList"/>
    <dgm:cxn modelId="{CD04B3EE-B74F-3C48-AB39-F42BE69128E7}" type="presParOf" srcId="{EAC1292F-4EB1-4415-8C16-C30D568009C0}" destId="{40B76B06-9583-408A-88F2-B89F5DA4E386}" srcOrd="2" destOrd="0" presId="urn:microsoft.com/office/officeart/2018/5/layout/CenteredIconLabelDescriptionList"/>
    <dgm:cxn modelId="{07BCCE60-DF6C-4541-8EAF-0EF53DCB9BF1}" type="presParOf" srcId="{EAC1292F-4EB1-4415-8C16-C30D568009C0}" destId="{55F33C5E-61E3-43C2-A63C-CC8034F8BADB}" srcOrd="3" destOrd="0" presId="urn:microsoft.com/office/officeart/2018/5/layout/CenteredIconLabelDescriptionList"/>
    <dgm:cxn modelId="{CE88C47B-13E0-2B47-A86A-91375343DB7B}" type="presParOf" srcId="{EAC1292F-4EB1-4415-8C16-C30D568009C0}" destId="{EDAC52C2-ECC5-4551-8A91-E94BABED2CD3}" srcOrd="4" destOrd="0" presId="urn:microsoft.com/office/officeart/2018/5/layout/CenteredIconLabelDescriptionList"/>
    <dgm:cxn modelId="{262D3CE4-DDBC-CB47-8634-D1AB4B4DD285}" type="presParOf" srcId="{F17AC97C-4D1B-4E11-A204-853D37D5B27F}" destId="{DB8108AF-AA75-4FF1-8ACC-AD7A55F438F7}" srcOrd="5" destOrd="0" presId="urn:microsoft.com/office/officeart/2018/5/layout/CenteredIconLabelDescriptionList"/>
    <dgm:cxn modelId="{ED68817F-50B7-8443-A6E8-69405610F872}" type="presParOf" srcId="{F17AC97C-4D1B-4E11-A204-853D37D5B27F}" destId="{A64A83AD-5DD7-466E-B96D-E33129B6EBC1}" srcOrd="6" destOrd="0" presId="urn:microsoft.com/office/officeart/2018/5/layout/CenteredIconLabelDescriptionList"/>
    <dgm:cxn modelId="{9DD90D4F-ACE7-E74A-9F64-0D67C4B040DA}" type="presParOf" srcId="{A64A83AD-5DD7-466E-B96D-E33129B6EBC1}" destId="{1ECF4C5F-8B47-46B8-871F-899A7A7DE9C0}" srcOrd="0" destOrd="0" presId="urn:microsoft.com/office/officeart/2018/5/layout/CenteredIconLabelDescriptionList"/>
    <dgm:cxn modelId="{D21DFB7A-D7C9-5741-B177-7E7E950BCB95}" type="presParOf" srcId="{A64A83AD-5DD7-466E-B96D-E33129B6EBC1}" destId="{86AA12CB-BE57-46AF-95E6-517088B6018C}" srcOrd="1" destOrd="0" presId="urn:microsoft.com/office/officeart/2018/5/layout/CenteredIconLabelDescriptionList"/>
    <dgm:cxn modelId="{D77DCC7B-7D81-1849-921E-153AF5921791}" type="presParOf" srcId="{A64A83AD-5DD7-466E-B96D-E33129B6EBC1}" destId="{0BBDCF8E-94F7-4377-8ED0-46D4E8950458}" srcOrd="2" destOrd="0" presId="urn:microsoft.com/office/officeart/2018/5/layout/CenteredIconLabelDescriptionList"/>
    <dgm:cxn modelId="{242F3848-CED2-4146-8996-B30222362B80}" type="presParOf" srcId="{A64A83AD-5DD7-466E-B96D-E33129B6EBC1}" destId="{7916FD7F-6F61-4894-9AEB-CCD0D5361CF2}" srcOrd="3" destOrd="0" presId="urn:microsoft.com/office/officeart/2018/5/layout/CenteredIconLabelDescriptionList"/>
    <dgm:cxn modelId="{BDFAA330-56BE-C04A-B76F-1336ACB12ADF}" type="presParOf" srcId="{A64A83AD-5DD7-466E-B96D-E33129B6EBC1}" destId="{AC9273FE-C60B-4AE6-AF8D-D7FEBA8DDA3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7A08DA-AB2E-4BB3-A085-3B59EF4672F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4B2C1AB-F1FD-42E3-9E9F-C04252B2D2B8}">
      <dgm:prSet custT="1"/>
      <dgm:spPr/>
      <dgm:t>
        <a:bodyPr/>
        <a:lstStyle/>
        <a:p>
          <a:pPr>
            <a:defRPr cap="all"/>
          </a:pPr>
          <a:r>
            <a:rPr lang="en-US" sz="16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Thank You</a:t>
          </a:r>
        </a:p>
      </dgm:t>
    </dgm:pt>
    <dgm:pt modelId="{EF083168-5A4B-47FD-BC3F-FE3DFAD40ED2}" type="parTrans" cxnId="{9C372967-02F9-4BF9-B85C-04D8D3245BB5}">
      <dgm:prSet/>
      <dgm:spPr/>
      <dgm:t>
        <a:bodyPr/>
        <a:lstStyle/>
        <a:p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29EC279-4BD8-4A19-8350-AA327EADF8E5}" type="sibTrans" cxnId="{9C372967-02F9-4BF9-B85C-04D8D3245BB5}">
      <dgm:prSet/>
      <dgm:spPr/>
      <dgm:t>
        <a:bodyPr/>
        <a:lstStyle/>
        <a:p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F43EC59-C84C-405B-AE1B-8FA8DF0FE208}">
      <dgm:prSet custT="1"/>
      <dgm:spPr/>
      <dgm:t>
        <a:bodyPr/>
        <a:lstStyle/>
        <a:p>
          <a:pPr>
            <a:defRPr cap="all"/>
          </a:pPr>
          <a:r>
            <a:rPr lang="en-US" sz="16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Questions?</a:t>
          </a:r>
        </a:p>
      </dgm:t>
    </dgm:pt>
    <dgm:pt modelId="{D05CE72D-53C2-459D-BFA3-F9E00B0FB93C}" type="parTrans" cxnId="{C55830D8-ABA3-484E-9E60-66E102A54CA5}">
      <dgm:prSet/>
      <dgm:spPr/>
      <dgm:t>
        <a:bodyPr/>
        <a:lstStyle/>
        <a:p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D6B286-446E-4F28-825E-BA832CB401A6}" type="sibTrans" cxnId="{C55830D8-ABA3-484E-9E60-66E102A54CA5}">
      <dgm:prSet/>
      <dgm:spPr/>
      <dgm:t>
        <a:bodyPr/>
        <a:lstStyle/>
        <a:p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F0A944D-62B9-4ADB-863F-5520F6A8E295}">
      <dgm:prSet custT="1"/>
      <dgm:spPr/>
      <dgm:t>
        <a:bodyPr/>
        <a:lstStyle/>
        <a:p>
          <a:pPr>
            <a:defRPr cap="all"/>
          </a:pPr>
          <a:r>
            <a:rPr lang="en-US" sz="16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My Email Id: </a:t>
          </a:r>
          <a:r>
            <a:rPr lang="en-US" sz="1600" cap="none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"/>
            </a:rPr>
            <a:t>Nikhil.Narayane99@gmail.Com</a:t>
          </a:r>
          <a:endParaRPr lang="en-US" sz="1600" cap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3321FE2-7346-4FE9-B957-8657AE7F9B1E}" type="parTrans" cxnId="{AC8F6F8B-6F0C-464C-8DA7-77232F1EA9B3}">
      <dgm:prSet/>
      <dgm:spPr/>
      <dgm:t>
        <a:bodyPr/>
        <a:lstStyle/>
        <a:p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1FAC023-3C4D-4619-88B1-E3E35223AFC1}" type="sibTrans" cxnId="{AC8F6F8B-6F0C-464C-8DA7-77232F1EA9B3}">
      <dgm:prSet/>
      <dgm:spPr/>
      <dgm:t>
        <a:bodyPr/>
        <a:lstStyle/>
        <a:p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72D7BDC-97DD-4476-B11B-21042484DA8D}">
      <dgm:prSet custT="1"/>
      <dgm:spPr/>
      <dgm:t>
        <a:bodyPr/>
        <a:lstStyle/>
        <a:p>
          <a:pPr>
            <a:defRPr cap="all"/>
          </a:pPr>
          <a:r>
            <a:rPr lang="en-US" sz="16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My Personal Website: </a:t>
          </a:r>
          <a:r>
            <a:rPr lang="en-US" sz="1600" cap="none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2"/>
            </a:rPr>
            <a:t>www.Nikhil9.In</a:t>
          </a:r>
          <a:endParaRPr lang="en-US" sz="1600" cap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CA231AD-1277-4D34-8C1A-06EA833B60D7}" type="parTrans" cxnId="{E1A4D35E-7AED-4127-9F42-F63DCC72C2B5}">
      <dgm:prSet/>
      <dgm:spPr/>
      <dgm:t>
        <a:bodyPr/>
        <a:lstStyle/>
        <a:p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1539A13-8C43-4710-95D5-60ECA8B9A2B7}" type="sibTrans" cxnId="{E1A4D35E-7AED-4127-9F42-F63DCC72C2B5}">
      <dgm:prSet/>
      <dgm:spPr/>
      <dgm:t>
        <a:bodyPr/>
        <a:lstStyle/>
        <a:p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3D6C0B-517F-45A0-8866-FBD8B31B9DAA}">
      <dgm:prSet custT="1"/>
      <dgm:spPr/>
      <dgm:t>
        <a:bodyPr/>
        <a:lstStyle/>
        <a:p>
          <a:pPr>
            <a:defRPr cap="all"/>
          </a:pPr>
          <a:r>
            <a:rPr lang="en-US" sz="16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My </a:t>
          </a:r>
          <a:r>
            <a:rPr lang="en-US" sz="1600" cap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Youtube</a:t>
          </a:r>
          <a:r>
            <a:rPr lang="en-US" sz="16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 Channel:</a:t>
          </a:r>
        </a:p>
        <a:p>
          <a:pPr>
            <a:defRPr cap="all"/>
          </a:pPr>
          <a:r>
            <a:rPr lang="en-US" sz="1600" cap="none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3"/>
            </a:rPr>
            <a:t>Nikhilstat</a:t>
          </a:r>
          <a:r>
            <a:rPr lang="en-US" sz="16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0829D3CF-B8D6-455E-A3C0-764185DF45E5}" type="parTrans" cxnId="{15FF10B3-FC78-47CF-AF8D-B88E36A5C639}">
      <dgm:prSet/>
      <dgm:spPr/>
      <dgm:t>
        <a:bodyPr/>
        <a:lstStyle/>
        <a:p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C63B011-AEEB-4763-AEBA-8E69DA6585BE}" type="sibTrans" cxnId="{15FF10B3-FC78-47CF-AF8D-B88E36A5C639}">
      <dgm:prSet/>
      <dgm:spPr/>
      <dgm:t>
        <a:bodyPr/>
        <a:lstStyle/>
        <a:p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3884E9C-3B77-4680-AA4D-D9A99131E16C}" type="pres">
      <dgm:prSet presAssocID="{AA7A08DA-AB2E-4BB3-A085-3B59EF4672FA}" presName="root" presStyleCnt="0">
        <dgm:presLayoutVars>
          <dgm:dir/>
          <dgm:resizeHandles val="exact"/>
        </dgm:presLayoutVars>
      </dgm:prSet>
      <dgm:spPr/>
    </dgm:pt>
    <dgm:pt modelId="{B7BA4D94-6531-4414-93A6-95ABA7C16A04}" type="pres">
      <dgm:prSet presAssocID="{84B2C1AB-F1FD-42E3-9E9F-C04252B2D2B8}" presName="compNode" presStyleCnt="0"/>
      <dgm:spPr/>
    </dgm:pt>
    <dgm:pt modelId="{D58A8FFF-7262-453F-BBF7-13A46945678C}" type="pres">
      <dgm:prSet presAssocID="{84B2C1AB-F1FD-42E3-9E9F-C04252B2D2B8}" presName="iconBgRect" presStyleLbl="bgShp" presStyleIdx="0" presStyleCnt="5"/>
      <dgm:spPr/>
    </dgm:pt>
    <dgm:pt modelId="{1BEBDA33-832F-4BC8-8178-44F0779303A1}" type="pres">
      <dgm:prSet presAssocID="{84B2C1AB-F1FD-42E3-9E9F-C04252B2D2B8}" presName="iconRect" presStyleLbl="node1" presStyleIdx="0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43323477-AEAB-487A-93A8-59BA107343ED}" type="pres">
      <dgm:prSet presAssocID="{84B2C1AB-F1FD-42E3-9E9F-C04252B2D2B8}" presName="spaceRect" presStyleCnt="0"/>
      <dgm:spPr/>
    </dgm:pt>
    <dgm:pt modelId="{126DDDDC-7C32-4AC1-889D-665A82D908F1}" type="pres">
      <dgm:prSet presAssocID="{84B2C1AB-F1FD-42E3-9E9F-C04252B2D2B8}" presName="textRect" presStyleLbl="revTx" presStyleIdx="0" presStyleCnt="5">
        <dgm:presLayoutVars>
          <dgm:chMax val="1"/>
          <dgm:chPref val="1"/>
        </dgm:presLayoutVars>
      </dgm:prSet>
      <dgm:spPr/>
    </dgm:pt>
    <dgm:pt modelId="{14F2D20D-FF09-46F6-A4CB-CB441DB8BDC2}" type="pres">
      <dgm:prSet presAssocID="{829EC279-4BD8-4A19-8350-AA327EADF8E5}" presName="sibTrans" presStyleCnt="0"/>
      <dgm:spPr/>
    </dgm:pt>
    <dgm:pt modelId="{C1218E2A-6384-40CD-B2A5-E09335E6332E}" type="pres">
      <dgm:prSet presAssocID="{CF43EC59-C84C-405B-AE1B-8FA8DF0FE208}" presName="compNode" presStyleCnt="0"/>
      <dgm:spPr/>
    </dgm:pt>
    <dgm:pt modelId="{B616CAA6-5FC9-45FB-AE85-0B5EA4F0E1CD}" type="pres">
      <dgm:prSet presAssocID="{CF43EC59-C84C-405B-AE1B-8FA8DF0FE208}" presName="iconBgRect" presStyleLbl="bgShp" presStyleIdx="1" presStyleCnt="5"/>
      <dgm:spPr/>
    </dgm:pt>
    <dgm:pt modelId="{374C3FAD-918B-4E9B-B3F3-4CEBD00A067A}" type="pres">
      <dgm:prSet presAssocID="{CF43EC59-C84C-405B-AE1B-8FA8DF0FE208}" presName="iconRect" presStyleLbl="node1" presStyleIdx="1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DD9D9037-013E-406C-9368-D81EAF77077D}" type="pres">
      <dgm:prSet presAssocID="{CF43EC59-C84C-405B-AE1B-8FA8DF0FE208}" presName="spaceRect" presStyleCnt="0"/>
      <dgm:spPr/>
    </dgm:pt>
    <dgm:pt modelId="{A6B16B77-F394-456F-B795-D5CF79C99E95}" type="pres">
      <dgm:prSet presAssocID="{CF43EC59-C84C-405B-AE1B-8FA8DF0FE208}" presName="textRect" presStyleLbl="revTx" presStyleIdx="1" presStyleCnt="5">
        <dgm:presLayoutVars>
          <dgm:chMax val="1"/>
          <dgm:chPref val="1"/>
        </dgm:presLayoutVars>
      </dgm:prSet>
      <dgm:spPr/>
    </dgm:pt>
    <dgm:pt modelId="{2918F4EE-A74D-47C2-96A0-B83F2B14C73D}" type="pres">
      <dgm:prSet presAssocID="{62D6B286-446E-4F28-825E-BA832CB401A6}" presName="sibTrans" presStyleCnt="0"/>
      <dgm:spPr/>
    </dgm:pt>
    <dgm:pt modelId="{FD66F2BF-C979-434B-B20C-5A5FDE26DA1B}" type="pres">
      <dgm:prSet presAssocID="{5F0A944D-62B9-4ADB-863F-5520F6A8E295}" presName="compNode" presStyleCnt="0"/>
      <dgm:spPr/>
    </dgm:pt>
    <dgm:pt modelId="{A44DDD21-F86E-4FDF-91C2-E866DCC9FAC0}" type="pres">
      <dgm:prSet presAssocID="{5F0A944D-62B9-4ADB-863F-5520F6A8E295}" presName="iconBgRect" presStyleLbl="bgShp" presStyleIdx="2" presStyleCnt="5"/>
      <dgm:spPr/>
    </dgm:pt>
    <dgm:pt modelId="{13F0D267-0C72-47F8-8F8E-95A4D655BB54}" type="pres">
      <dgm:prSet presAssocID="{5F0A944D-62B9-4ADB-863F-5520F6A8E295}" presName="iconRect" presStyleLbl="node1" presStyleIdx="2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F5BB9267-EAC4-4D9C-AF2A-4FE4EF7E6759}" type="pres">
      <dgm:prSet presAssocID="{5F0A944D-62B9-4ADB-863F-5520F6A8E295}" presName="spaceRect" presStyleCnt="0"/>
      <dgm:spPr/>
    </dgm:pt>
    <dgm:pt modelId="{52AFB0F1-EEB5-4420-9258-A282A9A066AD}" type="pres">
      <dgm:prSet presAssocID="{5F0A944D-62B9-4ADB-863F-5520F6A8E295}" presName="textRect" presStyleLbl="revTx" presStyleIdx="2" presStyleCnt="5" custScaleX="127807" custScaleY="59959">
        <dgm:presLayoutVars>
          <dgm:chMax val="1"/>
          <dgm:chPref val="1"/>
        </dgm:presLayoutVars>
      </dgm:prSet>
      <dgm:spPr/>
    </dgm:pt>
    <dgm:pt modelId="{6970DD33-B992-4516-BE64-949A81B91053}" type="pres">
      <dgm:prSet presAssocID="{61FAC023-3C4D-4619-88B1-E3E35223AFC1}" presName="sibTrans" presStyleCnt="0"/>
      <dgm:spPr/>
    </dgm:pt>
    <dgm:pt modelId="{1EB5C6F0-2064-4202-B4C3-D2218F4B9DF1}" type="pres">
      <dgm:prSet presAssocID="{D72D7BDC-97DD-4476-B11B-21042484DA8D}" presName="compNode" presStyleCnt="0"/>
      <dgm:spPr/>
    </dgm:pt>
    <dgm:pt modelId="{879C32F3-E681-43D7-BA12-47478957DC4A}" type="pres">
      <dgm:prSet presAssocID="{D72D7BDC-97DD-4476-B11B-21042484DA8D}" presName="iconBgRect" presStyleLbl="bgShp" presStyleIdx="3" presStyleCnt="5"/>
      <dgm:spPr/>
    </dgm:pt>
    <dgm:pt modelId="{ECFC9CB0-BF6B-461D-BA54-C809CF17B742}" type="pres">
      <dgm:prSet presAssocID="{D72D7BDC-97DD-4476-B11B-21042484DA8D}" presName="iconRect" presStyleLbl="node1" presStyleIdx="3" presStyleCnt="5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786CBBA8-8673-4B1A-8069-833657E63FA2}" type="pres">
      <dgm:prSet presAssocID="{D72D7BDC-97DD-4476-B11B-21042484DA8D}" presName="spaceRect" presStyleCnt="0"/>
      <dgm:spPr/>
    </dgm:pt>
    <dgm:pt modelId="{89E0DC23-D77C-4B4F-A791-D95D1D457388}" type="pres">
      <dgm:prSet presAssocID="{D72D7BDC-97DD-4476-B11B-21042484DA8D}" presName="textRect" presStyleLbl="revTx" presStyleIdx="3" presStyleCnt="5">
        <dgm:presLayoutVars>
          <dgm:chMax val="1"/>
          <dgm:chPref val="1"/>
        </dgm:presLayoutVars>
      </dgm:prSet>
      <dgm:spPr/>
    </dgm:pt>
    <dgm:pt modelId="{D71DA7BC-7572-440E-B3D7-DDD0477CF9DB}" type="pres">
      <dgm:prSet presAssocID="{D1539A13-8C43-4710-95D5-60ECA8B9A2B7}" presName="sibTrans" presStyleCnt="0"/>
      <dgm:spPr/>
    </dgm:pt>
    <dgm:pt modelId="{52C04C70-5868-4177-8CFD-EFCABE0EF9DE}" type="pres">
      <dgm:prSet presAssocID="{EC3D6C0B-517F-45A0-8866-FBD8B31B9DAA}" presName="compNode" presStyleCnt="0"/>
      <dgm:spPr/>
    </dgm:pt>
    <dgm:pt modelId="{F87CBDCB-2468-4BBA-BFF6-626BD073C136}" type="pres">
      <dgm:prSet presAssocID="{EC3D6C0B-517F-45A0-8866-FBD8B31B9DAA}" presName="iconBgRect" presStyleLbl="bgShp" presStyleIdx="4" presStyleCnt="5"/>
      <dgm:spPr/>
    </dgm:pt>
    <dgm:pt modelId="{F2003655-BB80-4B69-95CF-AAF0C427D0A9}" type="pres">
      <dgm:prSet presAssocID="{EC3D6C0B-517F-45A0-8866-FBD8B31B9DAA}" presName="iconRect" presStyleLbl="node1" presStyleIdx="4" presStyleCnt="5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vision"/>
        </a:ext>
      </dgm:extLst>
    </dgm:pt>
    <dgm:pt modelId="{AC9AA189-04ED-45EF-984B-3B807054FF86}" type="pres">
      <dgm:prSet presAssocID="{EC3D6C0B-517F-45A0-8866-FBD8B31B9DAA}" presName="spaceRect" presStyleCnt="0"/>
      <dgm:spPr/>
    </dgm:pt>
    <dgm:pt modelId="{7C808019-1573-47B4-86B8-02783694AF65}" type="pres">
      <dgm:prSet presAssocID="{EC3D6C0B-517F-45A0-8866-FBD8B31B9DA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1E5AA0A-B2C3-494F-93DF-FB73BDA65B3F}" type="presOf" srcId="{CF43EC59-C84C-405B-AE1B-8FA8DF0FE208}" destId="{A6B16B77-F394-456F-B795-D5CF79C99E95}" srcOrd="0" destOrd="0" presId="urn:microsoft.com/office/officeart/2018/5/layout/IconCircleLabelList"/>
    <dgm:cxn modelId="{E1A4D35E-7AED-4127-9F42-F63DCC72C2B5}" srcId="{AA7A08DA-AB2E-4BB3-A085-3B59EF4672FA}" destId="{D72D7BDC-97DD-4476-B11B-21042484DA8D}" srcOrd="3" destOrd="0" parTransId="{9CA231AD-1277-4D34-8C1A-06EA833B60D7}" sibTransId="{D1539A13-8C43-4710-95D5-60ECA8B9A2B7}"/>
    <dgm:cxn modelId="{9C372967-02F9-4BF9-B85C-04D8D3245BB5}" srcId="{AA7A08DA-AB2E-4BB3-A085-3B59EF4672FA}" destId="{84B2C1AB-F1FD-42E3-9E9F-C04252B2D2B8}" srcOrd="0" destOrd="0" parTransId="{EF083168-5A4B-47FD-BC3F-FE3DFAD40ED2}" sibTransId="{829EC279-4BD8-4A19-8350-AA327EADF8E5}"/>
    <dgm:cxn modelId="{AC8F6F8B-6F0C-464C-8DA7-77232F1EA9B3}" srcId="{AA7A08DA-AB2E-4BB3-A085-3B59EF4672FA}" destId="{5F0A944D-62B9-4ADB-863F-5520F6A8E295}" srcOrd="2" destOrd="0" parTransId="{03321FE2-7346-4FE9-B957-8657AE7F9B1E}" sibTransId="{61FAC023-3C4D-4619-88B1-E3E35223AFC1}"/>
    <dgm:cxn modelId="{61AABAB1-43A6-4B3F-98BE-13DDFA549DD4}" type="presOf" srcId="{5F0A944D-62B9-4ADB-863F-5520F6A8E295}" destId="{52AFB0F1-EEB5-4420-9258-A282A9A066AD}" srcOrd="0" destOrd="0" presId="urn:microsoft.com/office/officeart/2018/5/layout/IconCircleLabelList"/>
    <dgm:cxn modelId="{15FF10B3-FC78-47CF-AF8D-B88E36A5C639}" srcId="{AA7A08DA-AB2E-4BB3-A085-3B59EF4672FA}" destId="{EC3D6C0B-517F-45A0-8866-FBD8B31B9DAA}" srcOrd="4" destOrd="0" parTransId="{0829D3CF-B8D6-455E-A3C0-764185DF45E5}" sibTransId="{2C63B011-AEEB-4763-AEBA-8E69DA6585BE}"/>
    <dgm:cxn modelId="{C55830D8-ABA3-484E-9E60-66E102A54CA5}" srcId="{AA7A08DA-AB2E-4BB3-A085-3B59EF4672FA}" destId="{CF43EC59-C84C-405B-AE1B-8FA8DF0FE208}" srcOrd="1" destOrd="0" parTransId="{D05CE72D-53C2-459D-BFA3-F9E00B0FB93C}" sibTransId="{62D6B286-446E-4F28-825E-BA832CB401A6}"/>
    <dgm:cxn modelId="{981A23E0-4FA1-4CAB-93AB-E57C7514003F}" type="presOf" srcId="{84B2C1AB-F1FD-42E3-9E9F-C04252B2D2B8}" destId="{126DDDDC-7C32-4AC1-889D-665A82D908F1}" srcOrd="0" destOrd="0" presId="urn:microsoft.com/office/officeart/2018/5/layout/IconCircleLabelList"/>
    <dgm:cxn modelId="{7ECE5FEB-9579-4F8C-AB20-6B22C8119F81}" type="presOf" srcId="{AA7A08DA-AB2E-4BB3-A085-3B59EF4672FA}" destId="{53884E9C-3B77-4680-AA4D-D9A99131E16C}" srcOrd="0" destOrd="0" presId="urn:microsoft.com/office/officeart/2018/5/layout/IconCircleLabelList"/>
    <dgm:cxn modelId="{E46CB2EC-4183-41DC-B9B2-FBCB3DA54EDB}" type="presOf" srcId="{D72D7BDC-97DD-4476-B11B-21042484DA8D}" destId="{89E0DC23-D77C-4B4F-A791-D95D1D457388}" srcOrd="0" destOrd="0" presId="urn:microsoft.com/office/officeart/2018/5/layout/IconCircleLabelList"/>
    <dgm:cxn modelId="{F11B4CF4-77A8-4FD3-BF57-06F48002E228}" type="presOf" srcId="{EC3D6C0B-517F-45A0-8866-FBD8B31B9DAA}" destId="{7C808019-1573-47B4-86B8-02783694AF65}" srcOrd="0" destOrd="0" presId="urn:microsoft.com/office/officeart/2018/5/layout/IconCircleLabelList"/>
    <dgm:cxn modelId="{50249FFA-7D09-4755-8376-BDAFD271F28E}" type="presParOf" srcId="{53884E9C-3B77-4680-AA4D-D9A99131E16C}" destId="{B7BA4D94-6531-4414-93A6-95ABA7C16A04}" srcOrd="0" destOrd="0" presId="urn:microsoft.com/office/officeart/2018/5/layout/IconCircleLabelList"/>
    <dgm:cxn modelId="{4D534A36-7D54-4B8B-AB71-1D5A1D521B15}" type="presParOf" srcId="{B7BA4D94-6531-4414-93A6-95ABA7C16A04}" destId="{D58A8FFF-7262-453F-BBF7-13A46945678C}" srcOrd="0" destOrd="0" presId="urn:microsoft.com/office/officeart/2018/5/layout/IconCircleLabelList"/>
    <dgm:cxn modelId="{16E23CF9-91A2-4941-A796-FC45B6F104CC}" type="presParOf" srcId="{B7BA4D94-6531-4414-93A6-95ABA7C16A04}" destId="{1BEBDA33-832F-4BC8-8178-44F0779303A1}" srcOrd="1" destOrd="0" presId="urn:microsoft.com/office/officeart/2018/5/layout/IconCircleLabelList"/>
    <dgm:cxn modelId="{8610E911-D20B-41EA-BCDF-E956B886B700}" type="presParOf" srcId="{B7BA4D94-6531-4414-93A6-95ABA7C16A04}" destId="{43323477-AEAB-487A-93A8-59BA107343ED}" srcOrd="2" destOrd="0" presId="urn:microsoft.com/office/officeart/2018/5/layout/IconCircleLabelList"/>
    <dgm:cxn modelId="{B61FD020-A57A-4F8A-8BB8-EF03E4AA852D}" type="presParOf" srcId="{B7BA4D94-6531-4414-93A6-95ABA7C16A04}" destId="{126DDDDC-7C32-4AC1-889D-665A82D908F1}" srcOrd="3" destOrd="0" presId="urn:microsoft.com/office/officeart/2018/5/layout/IconCircleLabelList"/>
    <dgm:cxn modelId="{5DE093F8-8CA0-4828-AD4B-FEAB8813A2DB}" type="presParOf" srcId="{53884E9C-3B77-4680-AA4D-D9A99131E16C}" destId="{14F2D20D-FF09-46F6-A4CB-CB441DB8BDC2}" srcOrd="1" destOrd="0" presId="urn:microsoft.com/office/officeart/2018/5/layout/IconCircleLabelList"/>
    <dgm:cxn modelId="{D28D8C98-A689-4FFD-98A2-F5F5229DA981}" type="presParOf" srcId="{53884E9C-3B77-4680-AA4D-D9A99131E16C}" destId="{C1218E2A-6384-40CD-B2A5-E09335E6332E}" srcOrd="2" destOrd="0" presId="urn:microsoft.com/office/officeart/2018/5/layout/IconCircleLabelList"/>
    <dgm:cxn modelId="{30716CD7-2983-4BA6-85DF-7C3729A1BB45}" type="presParOf" srcId="{C1218E2A-6384-40CD-B2A5-E09335E6332E}" destId="{B616CAA6-5FC9-45FB-AE85-0B5EA4F0E1CD}" srcOrd="0" destOrd="0" presId="urn:microsoft.com/office/officeart/2018/5/layout/IconCircleLabelList"/>
    <dgm:cxn modelId="{7F7A2A0B-372F-461A-B591-E2D2178F9D53}" type="presParOf" srcId="{C1218E2A-6384-40CD-B2A5-E09335E6332E}" destId="{374C3FAD-918B-4E9B-B3F3-4CEBD00A067A}" srcOrd="1" destOrd="0" presId="urn:microsoft.com/office/officeart/2018/5/layout/IconCircleLabelList"/>
    <dgm:cxn modelId="{6C60DDD5-41F2-40FE-8B29-C4B19850B831}" type="presParOf" srcId="{C1218E2A-6384-40CD-B2A5-E09335E6332E}" destId="{DD9D9037-013E-406C-9368-D81EAF77077D}" srcOrd="2" destOrd="0" presId="urn:microsoft.com/office/officeart/2018/5/layout/IconCircleLabelList"/>
    <dgm:cxn modelId="{F645218A-409F-4201-8538-797B8520BB1E}" type="presParOf" srcId="{C1218E2A-6384-40CD-B2A5-E09335E6332E}" destId="{A6B16B77-F394-456F-B795-D5CF79C99E95}" srcOrd="3" destOrd="0" presId="urn:microsoft.com/office/officeart/2018/5/layout/IconCircleLabelList"/>
    <dgm:cxn modelId="{16356576-95CC-4A5A-A019-3288D947EC68}" type="presParOf" srcId="{53884E9C-3B77-4680-AA4D-D9A99131E16C}" destId="{2918F4EE-A74D-47C2-96A0-B83F2B14C73D}" srcOrd="3" destOrd="0" presId="urn:microsoft.com/office/officeart/2018/5/layout/IconCircleLabelList"/>
    <dgm:cxn modelId="{91FF3572-66B8-48FB-9307-193347463B36}" type="presParOf" srcId="{53884E9C-3B77-4680-AA4D-D9A99131E16C}" destId="{FD66F2BF-C979-434B-B20C-5A5FDE26DA1B}" srcOrd="4" destOrd="0" presId="urn:microsoft.com/office/officeart/2018/5/layout/IconCircleLabelList"/>
    <dgm:cxn modelId="{BAA72502-4E62-4B74-AF08-F413B2C56E4D}" type="presParOf" srcId="{FD66F2BF-C979-434B-B20C-5A5FDE26DA1B}" destId="{A44DDD21-F86E-4FDF-91C2-E866DCC9FAC0}" srcOrd="0" destOrd="0" presId="urn:microsoft.com/office/officeart/2018/5/layout/IconCircleLabelList"/>
    <dgm:cxn modelId="{1457F46C-4177-4E74-B5F3-05A6DA4386AA}" type="presParOf" srcId="{FD66F2BF-C979-434B-B20C-5A5FDE26DA1B}" destId="{13F0D267-0C72-47F8-8F8E-95A4D655BB54}" srcOrd="1" destOrd="0" presId="urn:microsoft.com/office/officeart/2018/5/layout/IconCircleLabelList"/>
    <dgm:cxn modelId="{7D72077C-22C9-46FC-8A7F-60CE6FF9BDAD}" type="presParOf" srcId="{FD66F2BF-C979-434B-B20C-5A5FDE26DA1B}" destId="{F5BB9267-EAC4-4D9C-AF2A-4FE4EF7E6759}" srcOrd="2" destOrd="0" presId="urn:microsoft.com/office/officeart/2018/5/layout/IconCircleLabelList"/>
    <dgm:cxn modelId="{AF053B7D-6D87-4084-93EE-484179131783}" type="presParOf" srcId="{FD66F2BF-C979-434B-B20C-5A5FDE26DA1B}" destId="{52AFB0F1-EEB5-4420-9258-A282A9A066AD}" srcOrd="3" destOrd="0" presId="urn:microsoft.com/office/officeart/2018/5/layout/IconCircleLabelList"/>
    <dgm:cxn modelId="{E253601F-1C05-4590-A5D3-8174043889CB}" type="presParOf" srcId="{53884E9C-3B77-4680-AA4D-D9A99131E16C}" destId="{6970DD33-B992-4516-BE64-949A81B91053}" srcOrd="5" destOrd="0" presId="urn:microsoft.com/office/officeart/2018/5/layout/IconCircleLabelList"/>
    <dgm:cxn modelId="{0A062B3D-9337-4568-992D-1B7C9F75EB16}" type="presParOf" srcId="{53884E9C-3B77-4680-AA4D-D9A99131E16C}" destId="{1EB5C6F0-2064-4202-B4C3-D2218F4B9DF1}" srcOrd="6" destOrd="0" presId="urn:microsoft.com/office/officeart/2018/5/layout/IconCircleLabelList"/>
    <dgm:cxn modelId="{4AF7BAED-12B4-4B51-A038-5FFB165186A3}" type="presParOf" srcId="{1EB5C6F0-2064-4202-B4C3-D2218F4B9DF1}" destId="{879C32F3-E681-43D7-BA12-47478957DC4A}" srcOrd="0" destOrd="0" presId="urn:microsoft.com/office/officeart/2018/5/layout/IconCircleLabelList"/>
    <dgm:cxn modelId="{4AA2F4BE-944F-45BE-BAC4-F8FDC588F0FF}" type="presParOf" srcId="{1EB5C6F0-2064-4202-B4C3-D2218F4B9DF1}" destId="{ECFC9CB0-BF6B-461D-BA54-C809CF17B742}" srcOrd="1" destOrd="0" presId="urn:microsoft.com/office/officeart/2018/5/layout/IconCircleLabelList"/>
    <dgm:cxn modelId="{B1A99A72-3725-4451-AEAA-76D4CCDA9FAF}" type="presParOf" srcId="{1EB5C6F0-2064-4202-B4C3-D2218F4B9DF1}" destId="{786CBBA8-8673-4B1A-8069-833657E63FA2}" srcOrd="2" destOrd="0" presId="urn:microsoft.com/office/officeart/2018/5/layout/IconCircleLabelList"/>
    <dgm:cxn modelId="{FE26D819-3EFA-45CF-9B2B-5250FBFDD508}" type="presParOf" srcId="{1EB5C6F0-2064-4202-B4C3-D2218F4B9DF1}" destId="{89E0DC23-D77C-4B4F-A791-D95D1D457388}" srcOrd="3" destOrd="0" presId="urn:microsoft.com/office/officeart/2018/5/layout/IconCircleLabelList"/>
    <dgm:cxn modelId="{E54AAFEE-3152-4A66-8A92-086E60C8E4A4}" type="presParOf" srcId="{53884E9C-3B77-4680-AA4D-D9A99131E16C}" destId="{D71DA7BC-7572-440E-B3D7-DDD0477CF9DB}" srcOrd="7" destOrd="0" presId="urn:microsoft.com/office/officeart/2018/5/layout/IconCircleLabelList"/>
    <dgm:cxn modelId="{CF8CAC75-8818-47DA-88B2-D0446723928E}" type="presParOf" srcId="{53884E9C-3B77-4680-AA4D-D9A99131E16C}" destId="{52C04C70-5868-4177-8CFD-EFCABE0EF9DE}" srcOrd="8" destOrd="0" presId="urn:microsoft.com/office/officeart/2018/5/layout/IconCircleLabelList"/>
    <dgm:cxn modelId="{66E32E34-5C72-412E-805C-2904DD3B3B72}" type="presParOf" srcId="{52C04C70-5868-4177-8CFD-EFCABE0EF9DE}" destId="{F87CBDCB-2468-4BBA-BFF6-626BD073C136}" srcOrd="0" destOrd="0" presId="urn:microsoft.com/office/officeart/2018/5/layout/IconCircleLabelList"/>
    <dgm:cxn modelId="{B555DFD9-559E-4AFA-A8E5-F1B41D885B29}" type="presParOf" srcId="{52C04C70-5868-4177-8CFD-EFCABE0EF9DE}" destId="{F2003655-BB80-4B69-95CF-AAF0C427D0A9}" srcOrd="1" destOrd="0" presId="urn:microsoft.com/office/officeart/2018/5/layout/IconCircleLabelList"/>
    <dgm:cxn modelId="{4D05D985-0C3B-4709-ACEC-B833662CE0F6}" type="presParOf" srcId="{52C04C70-5868-4177-8CFD-EFCABE0EF9DE}" destId="{AC9AA189-04ED-45EF-984B-3B807054FF86}" srcOrd="2" destOrd="0" presId="urn:microsoft.com/office/officeart/2018/5/layout/IconCircleLabelList"/>
    <dgm:cxn modelId="{B1BEE168-5165-44B5-AE4B-17D225A5B64C}" type="presParOf" srcId="{52C04C70-5868-4177-8CFD-EFCABE0EF9DE}" destId="{7C808019-1573-47B4-86B8-02783694AF6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A61AE0-609F-4F19-8985-FB45487281C3}">
      <dsp:nvSpPr>
        <dsp:cNvPr id="0" name=""/>
        <dsp:cNvSpPr/>
      </dsp:nvSpPr>
      <dsp:spPr>
        <a:xfrm>
          <a:off x="813044" y="25559"/>
          <a:ext cx="1620455" cy="162045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510773-634F-48B9-A631-95C2A688F2B5}">
      <dsp:nvSpPr>
        <dsp:cNvPr id="0" name=""/>
        <dsp:cNvSpPr/>
      </dsp:nvSpPr>
      <dsp:spPr>
        <a:xfrm>
          <a:off x="1158387" y="370901"/>
          <a:ext cx="929769" cy="9297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6D9E99-55E1-4909-B06E-0D4C413A7836}">
      <dsp:nvSpPr>
        <dsp:cNvPr id="0" name=""/>
        <dsp:cNvSpPr/>
      </dsp:nvSpPr>
      <dsp:spPr>
        <a:xfrm>
          <a:off x="295030" y="2150746"/>
          <a:ext cx="26564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Introduction to Decision Trees</a:t>
          </a:r>
        </a:p>
      </dsp:txBody>
      <dsp:txXfrm>
        <a:off x="295030" y="2150746"/>
        <a:ext cx="2656483" cy="720000"/>
      </dsp:txXfrm>
    </dsp:sp>
    <dsp:sp modelId="{72C0AE36-F671-41D5-B304-01B395752EEE}">
      <dsp:nvSpPr>
        <dsp:cNvPr id="0" name=""/>
        <dsp:cNvSpPr/>
      </dsp:nvSpPr>
      <dsp:spPr>
        <a:xfrm>
          <a:off x="3934413" y="25559"/>
          <a:ext cx="1620455" cy="162045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6B3A3-61FD-4A73-B523-379FE41B20ED}">
      <dsp:nvSpPr>
        <dsp:cNvPr id="0" name=""/>
        <dsp:cNvSpPr/>
      </dsp:nvSpPr>
      <dsp:spPr>
        <a:xfrm>
          <a:off x="4279756" y="370901"/>
          <a:ext cx="929769" cy="9297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32094-6DF1-46E7-8A61-785CFB719D6B}">
      <dsp:nvSpPr>
        <dsp:cNvPr id="0" name=""/>
        <dsp:cNvSpPr/>
      </dsp:nvSpPr>
      <dsp:spPr>
        <a:xfrm>
          <a:off x="3416398" y="2150746"/>
          <a:ext cx="26564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Understanding with an Example</a:t>
          </a:r>
        </a:p>
      </dsp:txBody>
      <dsp:txXfrm>
        <a:off x="3416398" y="2150746"/>
        <a:ext cx="2656483" cy="720000"/>
      </dsp:txXfrm>
    </dsp:sp>
    <dsp:sp modelId="{C0E992D8-718D-4AB1-986E-03539719ED40}">
      <dsp:nvSpPr>
        <dsp:cNvPr id="0" name=""/>
        <dsp:cNvSpPr/>
      </dsp:nvSpPr>
      <dsp:spPr>
        <a:xfrm>
          <a:off x="813044" y="3534866"/>
          <a:ext cx="1620455" cy="162045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FE4B77-647F-4FCF-B47D-972B1FC77971}">
      <dsp:nvSpPr>
        <dsp:cNvPr id="0" name=""/>
        <dsp:cNvSpPr/>
      </dsp:nvSpPr>
      <dsp:spPr>
        <a:xfrm>
          <a:off x="1158387" y="3880209"/>
          <a:ext cx="929769" cy="9297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3EF3B-BBDF-49E7-B334-CCFB15E420EB}">
      <dsp:nvSpPr>
        <dsp:cNvPr id="0" name=""/>
        <dsp:cNvSpPr/>
      </dsp:nvSpPr>
      <dsp:spPr>
        <a:xfrm>
          <a:off x="295030" y="5660053"/>
          <a:ext cx="26564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Advanced Models</a:t>
          </a:r>
        </a:p>
      </dsp:txBody>
      <dsp:txXfrm>
        <a:off x="295030" y="5660053"/>
        <a:ext cx="2656483" cy="720000"/>
      </dsp:txXfrm>
    </dsp:sp>
    <dsp:sp modelId="{B27C7BC5-57BF-403C-A74B-D61E9C998E42}">
      <dsp:nvSpPr>
        <dsp:cNvPr id="0" name=""/>
        <dsp:cNvSpPr/>
      </dsp:nvSpPr>
      <dsp:spPr>
        <a:xfrm>
          <a:off x="3934413" y="3534866"/>
          <a:ext cx="1620455" cy="162045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86BD8B-7501-4746-887C-A9DC24E5913B}">
      <dsp:nvSpPr>
        <dsp:cNvPr id="0" name=""/>
        <dsp:cNvSpPr/>
      </dsp:nvSpPr>
      <dsp:spPr>
        <a:xfrm>
          <a:off x="4279756" y="3880209"/>
          <a:ext cx="929769" cy="9297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44DF4-6D3F-4A97-87DC-B85A887B4DAC}">
      <dsp:nvSpPr>
        <dsp:cNvPr id="0" name=""/>
        <dsp:cNvSpPr/>
      </dsp:nvSpPr>
      <dsp:spPr>
        <a:xfrm>
          <a:off x="3416398" y="5660053"/>
          <a:ext cx="26564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kern="1200" cap="none">
              <a:latin typeface="Times New Roman" panose="02020603050405020304" pitchFamily="18" charset="0"/>
              <a:cs typeface="Times New Roman" panose="02020603050405020304" pitchFamily="18" charset="0"/>
            </a:rPr>
            <a:t>Concluding Remarks</a:t>
          </a:r>
        </a:p>
      </dsp:txBody>
      <dsp:txXfrm>
        <a:off x="3416398" y="5660053"/>
        <a:ext cx="265648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779CBD-123C-324E-B2E2-F4D305EB5F03}">
      <dsp:nvSpPr>
        <dsp:cNvPr id="0" name=""/>
        <dsp:cNvSpPr/>
      </dsp:nvSpPr>
      <dsp:spPr>
        <a:xfrm>
          <a:off x="0" y="211334"/>
          <a:ext cx="4243589" cy="1543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350" tIns="291592" rIns="32935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Easy to interpret</a:t>
          </a:r>
          <a:endParaRPr lang="en-US" sz="200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Litle data preparation required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Flexible — regression and classification</a:t>
          </a:r>
        </a:p>
      </dsp:txBody>
      <dsp:txXfrm>
        <a:off x="0" y="211334"/>
        <a:ext cx="4243589" cy="1543500"/>
      </dsp:txXfrm>
    </dsp:sp>
    <dsp:sp modelId="{77A5B22C-A42D-514C-B1EA-5DC1756CBD55}">
      <dsp:nvSpPr>
        <dsp:cNvPr id="0" name=""/>
        <dsp:cNvSpPr/>
      </dsp:nvSpPr>
      <dsp:spPr>
        <a:xfrm>
          <a:off x="212179" y="4694"/>
          <a:ext cx="2970512" cy="41327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278" tIns="0" rIns="11227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Benefits</a:t>
          </a: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</a:p>
      </dsp:txBody>
      <dsp:txXfrm>
        <a:off x="232354" y="24869"/>
        <a:ext cx="2930162" cy="372929"/>
      </dsp:txXfrm>
    </dsp:sp>
    <dsp:sp modelId="{8B06027E-756D-7640-8D78-855EBA6E2311}">
      <dsp:nvSpPr>
        <dsp:cNvPr id="0" name=""/>
        <dsp:cNvSpPr/>
      </dsp:nvSpPr>
      <dsp:spPr>
        <a:xfrm>
          <a:off x="0" y="2037074"/>
          <a:ext cx="4243589" cy="1278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350" tIns="291592" rIns="32935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Prone to overfitting</a:t>
          </a:r>
          <a:endParaRPr lang="en-US" sz="200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i="0" u="none" kern="1200">
              <a:latin typeface="Times New Roman" panose="02020603050405020304" pitchFamily="18" charset="0"/>
              <a:cs typeface="Times New Roman" panose="02020603050405020304" pitchFamily="18" charset="0"/>
            </a:rPr>
            <a:t>High variance estimators</a:t>
          </a:r>
          <a:endParaRPr lang="en-US" sz="2000" u="none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i="0" u="none" kern="1200">
              <a:latin typeface="Times New Roman" panose="02020603050405020304" pitchFamily="18" charset="0"/>
              <a:cs typeface="Times New Roman" panose="02020603050405020304" pitchFamily="18" charset="0"/>
            </a:rPr>
            <a:t>Costly computations</a:t>
          </a:r>
          <a:endParaRPr lang="en-US" sz="2000" u="none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037074"/>
        <a:ext cx="4243589" cy="1278900"/>
      </dsp:txXfrm>
    </dsp:sp>
    <dsp:sp modelId="{32BEAA28-2FDA-4846-A93B-D89044A2233A}">
      <dsp:nvSpPr>
        <dsp:cNvPr id="0" name=""/>
        <dsp:cNvSpPr/>
      </dsp:nvSpPr>
      <dsp:spPr>
        <a:xfrm>
          <a:off x="212179" y="1830434"/>
          <a:ext cx="2970512" cy="41327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278" tIns="0" rIns="11227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Drawbacks</a:t>
          </a: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</a:p>
      </dsp:txBody>
      <dsp:txXfrm>
        <a:off x="232354" y="1850609"/>
        <a:ext cx="2930162" cy="3729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F0BF8A-16C2-409E-BB75-42EC736F1D3A}">
      <dsp:nvSpPr>
        <dsp:cNvPr id="0" name=""/>
        <dsp:cNvSpPr/>
      </dsp:nvSpPr>
      <dsp:spPr>
        <a:xfrm>
          <a:off x="827675" y="861381"/>
          <a:ext cx="887414" cy="8874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7F2951-D214-4D4E-B052-A9F0BD68ACE5}">
      <dsp:nvSpPr>
        <dsp:cNvPr id="0" name=""/>
        <dsp:cNvSpPr/>
      </dsp:nvSpPr>
      <dsp:spPr>
        <a:xfrm>
          <a:off x="3647" y="1912503"/>
          <a:ext cx="2535468" cy="511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1. Simple Yet Powerful</a:t>
          </a:r>
        </a:p>
      </dsp:txBody>
      <dsp:txXfrm>
        <a:off x="3647" y="1912503"/>
        <a:ext cx="2535468" cy="511055"/>
      </dsp:txXfrm>
    </dsp:sp>
    <dsp:sp modelId="{6E77A320-5D81-4A7B-814A-F118AC86281A}">
      <dsp:nvSpPr>
        <dsp:cNvPr id="0" name=""/>
        <dsp:cNvSpPr/>
      </dsp:nvSpPr>
      <dsp:spPr>
        <a:xfrm>
          <a:off x="3647" y="2499702"/>
          <a:ext cx="2535468" cy="2168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Intuitive, flexible and powerful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Visualization of feature importances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Accurate Predictions</a:t>
          </a:r>
        </a:p>
      </dsp:txBody>
      <dsp:txXfrm>
        <a:off x="3647" y="2499702"/>
        <a:ext cx="2535468" cy="2168846"/>
      </dsp:txXfrm>
    </dsp:sp>
    <dsp:sp modelId="{8372D57E-9448-48FB-8820-CC11BC12F80E}">
      <dsp:nvSpPr>
        <dsp:cNvPr id="0" name=""/>
        <dsp:cNvSpPr/>
      </dsp:nvSpPr>
      <dsp:spPr>
        <a:xfrm>
          <a:off x="3806851" y="861381"/>
          <a:ext cx="887414" cy="8874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3A769-68A0-4B95-854B-EABF711DBF9F}">
      <dsp:nvSpPr>
        <dsp:cNvPr id="0" name=""/>
        <dsp:cNvSpPr/>
      </dsp:nvSpPr>
      <dsp:spPr>
        <a:xfrm>
          <a:off x="2982823" y="1912503"/>
          <a:ext cx="2535468" cy="511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2. Limitations and Enhancements</a:t>
          </a:r>
        </a:p>
      </dsp:txBody>
      <dsp:txXfrm>
        <a:off x="2982823" y="1912503"/>
        <a:ext cx="2535468" cy="511055"/>
      </dsp:txXfrm>
    </dsp:sp>
    <dsp:sp modelId="{21D76820-B9E8-4906-82C4-0EC88DACFF48}">
      <dsp:nvSpPr>
        <dsp:cNvPr id="0" name=""/>
        <dsp:cNvSpPr/>
      </dsp:nvSpPr>
      <dsp:spPr>
        <a:xfrm>
          <a:off x="2982823" y="2499702"/>
          <a:ext cx="2535468" cy="2168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Can overfit on training data easily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Many enhanced versions like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XGBoost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LightGBM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etc.</a:t>
          </a:r>
        </a:p>
      </dsp:txBody>
      <dsp:txXfrm>
        <a:off x="2982823" y="2499702"/>
        <a:ext cx="2535468" cy="2168846"/>
      </dsp:txXfrm>
    </dsp:sp>
    <dsp:sp modelId="{81F1387B-EC93-4C61-A5AA-68F78CB72CAB}">
      <dsp:nvSpPr>
        <dsp:cNvPr id="0" name=""/>
        <dsp:cNvSpPr/>
      </dsp:nvSpPr>
      <dsp:spPr>
        <a:xfrm>
          <a:off x="6786026" y="861381"/>
          <a:ext cx="887414" cy="8874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76B06-9583-408A-88F2-B89F5DA4E386}">
      <dsp:nvSpPr>
        <dsp:cNvPr id="0" name=""/>
        <dsp:cNvSpPr/>
      </dsp:nvSpPr>
      <dsp:spPr>
        <a:xfrm>
          <a:off x="5961999" y="1912503"/>
          <a:ext cx="2535468" cy="511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3. Real-World Applications</a:t>
          </a:r>
        </a:p>
      </dsp:txBody>
      <dsp:txXfrm>
        <a:off x="5961999" y="1912503"/>
        <a:ext cx="2535468" cy="511055"/>
      </dsp:txXfrm>
    </dsp:sp>
    <dsp:sp modelId="{EDAC52C2-ECC5-4551-8A91-E94BABED2CD3}">
      <dsp:nvSpPr>
        <dsp:cNvPr id="0" name=""/>
        <dsp:cNvSpPr/>
      </dsp:nvSpPr>
      <dsp:spPr>
        <a:xfrm>
          <a:off x="5961999" y="2499702"/>
          <a:ext cx="2535468" cy="2168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Widely used in real-world applications including healthcare, forecasting and predictions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HP, Bombardier, Wayfair, etc.</a:t>
          </a:r>
        </a:p>
      </dsp:txBody>
      <dsp:txXfrm>
        <a:off x="5961999" y="2499702"/>
        <a:ext cx="2535468" cy="2168846"/>
      </dsp:txXfrm>
    </dsp:sp>
    <dsp:sp modelId="{1ECF4C5F-8B47-46B8-871F-899A7A7DE9C0}">
      <dsp:nvSpPr>
        <dsp:cNvPr id="0" name=""/>
        <dsp:cNvSpPr/>
      </dsp:nvSpPr>
      <dsp:spPr>
        <a:xfrm>
          <a:off x="9765202" y="861381"/>
          <a:ext cx="887414" cy="8874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BDCF8E-94F7-4377-8ED0-46D4E8950458}">
      <dsp:nvSpPr>
        <dsp:cNvPr id="0" name=""/>
        <dsp:cNvSpPr/>
      </dsp:nvSpPr>
      <dsp:spPr>
        <a:xfrm>
          <a:off x="8941175" y="1912503"/>
          <a:ext cx="2535468" cy="511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4. Choosing the Right Model</a:t>
          </a:r>
        </a:p>
      </dsp:txBody>
      <dsp:txXfrm>
        <a:off x="8941175" y="1912503"/>
        <a:ext cx="2535468" cy="511055"/>
      </dsp:txXfrm>
    </dsp:sp>
    <dsp:sp modelId="{AC9273FE-C60B-4AE6-AF8D-D7FEBA8DDA37}">
      <dsp:nvSpPr>
        <dsp:cNvPr id="0" name=""/>
        <dsp:cNvSpPr/>
      </dsp:nvSpPr>
      <dsp:spPr>
        <a:xfrm>
          <a:off x="8941175" y="2499702"/>
          <a:ext cx="2535468" cy="21688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Interpretibility → Decision Trees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Accuracy → Random Forest and Boosting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Speed and Scalability →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LightGBM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XGBoost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CatBoost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941175" y="2499702"/>
        <a:ext cx="2535468" cy="21688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A8FFF-7262-453F-BBF7-13A46945678C}">
      <dsp:nvSpPr>
        <dsp:cNvPr id="0" name=""/>
        <dsp:cNvSpPr/>
      </dsp:nvSpPr>
      <dsp:spPr>
        <a:xfrm>
          <a:off x="346410" y="1261750"/>
          <a:ext cx="1072265" cy="107226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EBDA33-832F-4BC8-8178-44F0779303A1}">
      <dsp:nvSpPr>
        <dsp:cNvPr id="0" name=""/>
        <dsp:cNvSpPr/>
      </dsp:nvSpPr>
      <dsp:spPr>
        <a:xfrm>
          <a:off x="574925" y="1490266"/>
          <a:ext cx="615234" cy="6152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6DDDDC-7C32-4AC1-889D-665A82D908F1}">
      <dsp:nvSpPr>
        <dsp:cNvPr id="0" name=""/>
        <dsp:cNvSpPr/>
      </dsp:nvSpPr>
      <dsp:spPr>
        <a:xfrm>
          <a:off x="3636" y="2668000"/>
          <a:ext cx="1757812" cy="421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Thank You</a:t>
          </a:r>
        </a:p>
      </dsp:txBody>
      <dsp:txXfrm>
        <a:off x="3636" y="2668000"/>
        <a:ext cx="1757812" cy="421586"/>
      </dsp:txXfrm>
    </dsp:sp>
    <dsp:sp modelId="{B616CAA6-5FC9-45FB-AE85-0B5EA4F0E1CD}">
      <dsp:nvSpPr>
        <dsp:cNvPr id="0" name=""/>
        <dsp:cNvSpPr/>
      </dsp:nvSpPr>
      <dsp:spPr>
        <a:xfrm>
          <a:off x="2411840" y="1261750"/>
          <a:ext cx="1072265" cy="10722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4C3FAD-918B-4E9B-B3F3-4CEBD00A067A}">
      <dsp:nvSpPr>
        <dsp:cNvPr id="0" name=""/>
        <dsp:cNvSpPr/>
      </dsp:nvSpPr>
      <dsp:spPr>
        <a:xfrm>
          <a:off x="2640355" y="1490266"/>
          <a:ext cx="615234" cy="6152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B16B77-F394-456F-B795-D5CF79C99E95}">
      <dsp:nvSpPr>
        <dsp:cNvPr id="0" name=""/>
        <dsp:cNvSpPr/>
      </dsp:nvSpPr>
      <dsp:spPr>
        <a:xfrm>
          <a:off x="2069066" y="2668000"/>
          <a:ext cx="1757812" cy="421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Questions?</a:t>
          </a:r>
        </a:p>
      </dsp:txBody>
      <dsp:txXfrm>
        <a:off x="2069066" y="2668000"/>
        <a:ext cx="1757812" cy="421586"/>
      </dsp:txXfrm>
    </dsp:sp>
    <dsp:sp modelId="{A44DDD21-F86E-4FDF-91C2-E866DCC9FAC0}">
      <dsp:nvSpPr>
        <dsp:cNvPr id="0" name=""/>
        <dsp:cNvSpPr/>
      </dsp:nvSpPr>
      <dsp:spPr>
        <a:xfrm>
          <a:off x="4721667" y="1303952"/>
          <a:ext cx="1072265" cy="10722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F0D267-0C72-47F8-8F8E-95A4D655BB54}">
      <dsp:nvSpPr>
        <dsp:cNvPr id="0" name=""/>
        <dsp:cNvSpPr/>
      </dsp:nvSpPr>
      <dsp:spPr>
        <a:xfrm>
          <a:off x="4950182" y="1532468"/>
          <a:ext cx="615234" cy="6152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FB0F1-EEB5-4420-9258-A282A9A066AD}">
      <dsp:nvSpPr>
        <dsp:cNvPr id="0" name=""/>
        <dsp:cNvSpPr/>
      </dsp:nvSpPr>
      <dsp:spPr>
        <a:xfrm>
          <a:off x="4134496" y="2794606"/>
          <a:ext cx="2246607" cy="252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My Email Id: </a:t>
          </a:r>
          <a:r>
            <a:rPr lang="en-US" sz="1600" kern="1200" cap="none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7"/>
            </a:rPr>
            <a:t>Nikhil.Narayane99@gmail.Com</a:t>
          </a:r>
          <a:endParaRPr lang="en-US" sz="1600" kern="1200" cap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134496" y="2794606"/>
        <a:ext cx="2246607" cy="252779"/>
      </dsp:txXfrm>
    </dsp:sp>
    <dsp:sp modelId="{879C32F3-E681-43D7-BA12-47478957DC4A}">
      <dsp:nvSpPr>
        <dsp:cNvPr id="0" name=""/>
        <dsp:cNvSpPr/>
      </dsp:nvSpPr>
      <dsp:spPr>
        <a:xfrm>
          <a:off x="7031494" y="1261750"/>
          <a:ext cx="1072265" cy="107226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FC9CB0-BF6B-461D-BA54-C809CF17B742}">
      <dsp:nvSpPr>
        <dsp:cNvPr id="0" name=""/>
        <dsp:cNvSpPr/>
      </dsp:nvSpPr>
      <dsp:spPr>
        <a:xfrm>
          <a:off x="7260009" y="1490266"/>
          <a:ext cx="615234" cy="615234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E0DC23-D77C-4B4F-A791-D95D1D457388}">
      <dsp:nvSpPr>
        <dsp:cNvPr id="0" name=""/>
        <dsp:cNvSpPr/>
      </dsp:nvSpPr>
      <dsp:spPr>
        <a:xfrm>
          <a:off x="6688720" y="2668000"/>
          <a:ext cx="1757812" cy="421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My Personal Website: </a:t>
          </a:r>
          <a:r>
            <a:rPr lang="en-US" sz="1600" kern="1200" cap="none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0"/>
            </a:rPr>
            <a:t>www.Nikhil9.In</a:t>
          </a:r>
          <a:endParaRPr lang="en-US" sz="1600" kern="1200" cap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688720" y="2668000"/>
        <a:ext cx="1757812" cy="421586"/>
      </dsp:txXfrm>
    </dsp:sp>
    <dsp:sp modelId="{F87CBDCB-2468-4BBA-BFF6-626BD073C136}">
      <dsp:nvSpPr>
        <dsp:cNvPr id="0" name=""/>
        <dsp:cNvSpPr/>
      </dsp:nvSpPr>
      <dsp:spPr>
        <a:xfrm>
          <a:off x="9096924" y="1261750"/>
          <a:ext cx="1072265" cy="107226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003655-BB80-4B69-95CF-AAF0C427D0A9}">
      <dsp:nvSpPr>
        <dsp:cNvPr id="0" name=""/>
        <dsp:cNvSpPr/>
      </dsp:nvSpPr>
      <dsp:spPr>
        <a:xfrm>
          <a:off x="9325439" y="1490266"/>
          <a:ext cx="615234" cy="61523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808019-1573-47B4-86B8-02783694AF65}">
      <dsp:nvSpPr>
        <dsp:cNvPr id="0" name=""/>
        <dsp:cNvSpPr/>
      </dsp:nvSpPr>
      <dsp:spPr>
        <a:xfrm>
          <a:off x="8754150" y="2668000"/>
          <a:ext cx="1757812" cy="421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My </a:t>
          </a:r>
          <a:r>
            <a:rPr lang="en-US" sz="1600" kern="1200" cap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Youtube</a:t>
          </a:r>
          <a:r>
            <a:rPr lang="en-US" sz="1600" kern="12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 Channel: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cap="none" dirty="0">
              <a:latin typeface="Times New Roman" panose="02020603050405020304" pitchFamily="18" charset="0"/>
              <a:cs typeface="Times New Roman" panose="02020603050405020304" pitchFamily="18" charset="0"/>
              <a:hlinkClick xmlns:r="http://schemas.openxmlformats.org/officeDocument/2006/relationships" r:id="rId13"/>
            </a:rPr>
            <a:t>Nikhilstat</a:t>
          </a:r>
          <a:r>
            <a:rPr lang="en-US" sz="1600" kern="1200" cap="none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sp:txBody>
      <dsp:txXfrm>
        <a:off x="8754150" y="2668000"/>
        <a:ext cx="1757812" cy="421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792B8-25B7-3F46-9C4A-0103FA36F812}" type="datetimeFigureOut">
              <a:rPr lang="en-US" smtClean="0"/>
              <a:t>3/20/25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22F88-E02F-BC4D-A9F5-88D9AFC89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98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 everyone, </a:t>
            </a:r>
          </a:p>
          <a:p>
            <a:r>
              <a:rPr lang="en-US" dirty="0"/>
              <a:t>My name is Nikhil Narayane and I am 4</a:t>
            </a:r>
            <a:r>
              <a:rPr lang="en-US" baseline="30000" dirty="0"/>
              <a:t>th</a:t>
            </a:r>
            <a:r>
              <a:rPr lang="en-US" dirty="0"/>
              <a:t> y ear Ph.D. Candidate in Department of Business Analytics &amp; Statistics at University of Tennessee, Knoxville. </a:t>
            </a:r>
          </a:p>
          <a:p>
            <a:r>
              <a:rPr lang="en-US" dirty="0"/>
              <a:t>My today’s topic of presentation is Decision Trees.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22F88-E02F-BC4D-A9F5-88D9AFC897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2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01BDE-245D-6DC3-7415-0E1A84260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8584BE-514C-F4AE-18B2-93237D147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225AFD-95A5-9DD9-BDC6-2837D2A04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1" dirty="0"/>
              <a:t>Now, let's understand how decision trees work using an example."</a:t>
            </a:r>
            <a:endParaRPr lang="en-US" dirty="0"/>
          </a:p>
          <a:p>
            <a:pPr>
              <a:buNone/>
            </a:pPr>
            <a:r>
              <a:rPr lang="en-US" dirty="0"/>
              <a:t>We will be using the dataset of Playing Tennis. This dataset is available on Kaggle and is widely used to explain decision trees.</a:t>
            </a:r>
          </a:p>
          <a:p>
            <a:pPr>
              <a:buNone/>
            </a:pPr>
            <a:r>
              <a:rPr lang="en-US" dirty="0"/>
              <a:t>The data set has 14 observations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Number of observations:</a:t>
            </a:r>
            <a:r>
              <a:rPr lang="en-US" dirty="0"/>
              <a:t> 14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Input variables:</a:t>
            </a:r>
            <a:r>
              <a:rPr lang="en-US" dirty="0"/>
              <a:t> Outlook, Temperature, Humidity, Wind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Decision variable:</a:t>
            </a:r>
            <a:r>
              <a:rPr lang="en-US" dirty="0"/>
              <a:t> Play Tennis (Yes or No)</a:t>
            </a:r>
          </a:p>
          <a:p>
            <a:r>
              <a:rPr lang="en-US" dirty="0"/>
              <a:t>The goal is to predict whether we should </a:t>
            </a:r>
            <a:r>
              <a:rPr lang="en-US" b="1" dirty="0"/>
              <a:t>play tennis</a:t>
            </a:r>
            <a:r>
              <a:rPr lang="en-US" dirty="0"/>
              <a:t> based on the given conditions.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We know by now that a decision tree </a:t>
            </a:r>
            <a:r>
              <a:rPr lang="en-US" b="1" dirty="0"/>
              <a:t>starts with a root node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In our previous umbrella example, we had </a:t>
            </a:r>
            <a:r>
              <a:rPr lang="en-US" b="1" dirty="0"/>
              <a:t>two factors</a:t>
            </a:r>
            <a:r>
              <a:rPr lang="en-US" dirty="0"/>
              <a:t>—rain prediction and mode of transportation. We </a:t>
            </a:r>
            <a:r>
              <a:rPr lang="en-US" b="1" dirty="0"/>
              <a:t>started with rain prediction</a:t>
            </a:r>
            <a:r>
              <a:rPr lang="en-US" dirty="0"/>
              <a:t> because it was the most important factor.</a:t>
            </a:r>
          </a:p>
          <a:p>
            <a:pPr>
              <a:buNone/>
            </a:pPr>
            <a:r>
              <a:rPr lang="en-US" dirty="0"/>
              <a:t>Could we have started with mode of transportation? Yes, but our brain </a:t>
            </a:r>
            <a:r>
              <a:rPr lang="en-US" b="1" dirty="0"/>
              <a:t>instinctively picks the most relevant factor first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Now, in our dataset, we have four input variables: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Outlook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Temperature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Humidity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Wind</a:t>
            </a:r>
            <a:endParaRPr lang="en-US" dirty="0"/>
          </a:p>
          <a:p>
            <a:pPr>
              <a:buNone/>
            </a:pPr>
            <a:r>
              <a:rPr lang="en-US" dirty="0"/>
              <a:t>Which one should be the </a:t>
            </a:r>
            <a:r>
              <a:rPr lang="en-US" b="1" dirty="0"/>
              <a:t>root node</a:t>
            </a:r>
            <a:r>
              <a:rPr lang="en-US" dirty="0"/>
              <a:t>?</a:t>
            </a:r>
          </a:p>
          <a:p>
            <a:pPr>
              <a:buNone/>
            </a:pPr>
            <a:r>
              <a:rPr lang="en-US" dirty="0"/>
              <a:t>If we </a:t>
            </a:r>
            <a:r>
              <a:rPr lang="en-US" b="1" dirty="0"/>
              <a:t>randomly select</a:t>
            </a:r>
            <a:r>
              <a:rPr lang="en-US" dirty="0"/>
              <a:t> a variable, say </a:t>
            </a:r>
            <a:r>
              <a:rPr lang="en-US" b="1" dirty="0"/>
              <a:t>Temperature</a:t>
            </a:r>
            <a:r>
              <a:rPr lang="en-US" dirty="0"/>
              <a:t>, as the root node, the next question is:</a:t>
            </a:r>
            <a:br>
              <a:rPr lang="en-US" dirty="0"/>
            </a:br>
            <a:r>
              <a:rPr lang="en-US" i="1" dirty="0"/>
              <a:t>"What should be the next decision node?"</a:t>
            </a:r>
            <a:endParaRPr lang="en-US" dirty="0"/>
          </a:p>
          <a:p>
            <a:pPr>
              <a:buNone/>
            </a:pPr>
            <a:r>
              <a:rPr lang="en-US" dirty="0"/>
              <a:t>We could create multiple </a:t>
            </a:r>
            <a:r>
              <a:rPr lang="en-US" b="1" dirty="0"/>
              <a:t>decision trees</a:t>
            </a:r>
            <a:r>
              <a:rPr lang="en-US" dirty="0"/>
              <a:t>, each with a different root node and decision nodes. However, we don't want to build an </a:t>
            </a:r>
            <a:r>
              <a:rPr lang="en-US" b="1" dirty="0"/>
              <a:t>unnecessarily long</a:t>
            </a:r>
            <a:r>
              <a:rPr lang="en-US" dirty="0"/>
              <a:t> decision tree.</a:t>
            </a:r>
          </a:p>
          <a:p>
            <a:pPr>
              <a:buNone/>
            </a:pPr>
            <a:r>
              <a:rPr lang="en-US" dirty="0"/>
              <a:t>The more </a:t>
            </a:r>
            <a:r>
              <a:rPr lang="en-US" b="1" dirty="0"/>
              <a:t>steps</a:t>
            </a:r>
            <a:r>
              <a:rPr lang="en-US" dirty="0"/>
              <a:t> (or nodes) a decision tree has, the </a:t>
            </a:r>
            <a:r>
              <a:rPr lang="en-US" b="1" dirty="0"/>
              <a:t>longer it takes to make a decision</a:t>
            </a:r>
            <a:r>
              <a:rPr lang="en-US" dirty="0"/>
              <a:t> and the </a:t>
            </a:r>
            <a:r>
              <a:rPr lang="en-US" b="1" dirty="0"/>
              <a:t>more complex it becomes</a:t>
            </a:r>
            <a:r>
              <a:rPr lang="en-US" dirty="0"/>
              <a:t>.</a:t>
            </a:r>
          </a:p>
          <a:p>
            <a:r>
              <a:rPr lang="en-US" dirty="0"/>
              <a:t>This is where </a:t>
            </a:r>
            <a:r>
              <a:rPr lang="en-US" b="1" dirty="0"/>
              <a:t>decision tree algorithms</a:t>
            </a:r>
            <a:r>
              <a:rPr lang="en-US" dirty="0"/>
              <a:t> come into play.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479E8-0F9F-0037-F1B3-E8931D7158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22F88-E02F-BC4D-A9F5-88D9AFC897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3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85A4B-3CEB-9B4E-6221-8F34138BC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5E47F8-494A-7A39-F007-33E9AB2A70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47E469-1504-D514-1FEE-E3FF2102C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1" dirty="0"/>
              <a:t>Now that we understand why we need to select the right root node and decision nodes, let’s discuss how decision tree algorithms make these choices."</a:t>
            </a:r>
            <a:endParaRPr lang="en-US" dirty="0"/>
          </a:p>
          <a:p>
            <a:pPr>
              <a:buNone/>
            </a:pPr>
            <a:r>
              <a:rPr lang="en-US" dirty="0"/>
              <a:t>There are different ways to determine which variable should be used for the </a:t>
            </a:r>
            <a:r>
              <a:rPr lang="en-US" b="1" dirty="0"/>
              <a:t>root node</a:t>
            </a:r>
            <a:r>
              <a:rPr lang="en-US" dirty="0"/>
              <a:t> and subsequent </a:t>
            </a:r>
            <a:r>
              <a:rPr lang="en-US" b="1" dirty="0"/>
              <a:t>decision nodes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Two of the most popular algorithms for this are: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ID3 Algorithm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CART Algorithm</a:t>
            </a:r>
            <a:br>
              <a:rPr lang="en-US" b="1" dirty="0"/>
            </a:br>
            <a:r>
              <a:rPr lang="en-US" b="1" dirty="0"/>
              <a:t>We will not go into complete details of the above methods, but in general, these methods select variables which maximize certainty in decision making.</a:t>
            </a:r>
            <a:br>
              <a:rPr lang="en-US" b="1" dirty="0"/>
            </a:br>
            <a:endParaRPr lang="en-US" dirty="0"/>
          </a:p>
          <a:p>
            <a:pPr>
              <a:buNone/>
            </a:pPr>
            <a:r>
              <a:rPr lang="en-US" dirty="0"/>
              <a:t>Each of these algorithms selects the </a:t>
            </a:r>
            <a:r>
              <a:rPr lang="en-US" b="1" dirty="0"/>
              <a:t>best variable</a:t>
            </a:r>
            <a:r>
              <a:rPr lang="en-US" dirty="0"/>
              <a:t> to maximize </a:t>
            </a:r>
            <a:r>
              <a:rPr lang="en-US" b="1" dirty="0"/>
              <a:t>certainty</a:t>
            </a:r>
            <a:r>
              <a:rPr lang="en-US" dirty="0"/>
              <a:t> in decision-making.</a:t>
            </a:r>
            <a:br>
              <a:rPr lang="en-US" dirty="0"/>
            </a:br>
            <a:r>
              <a:rPr lang="en-US" dirty="0"/>
              <a:t>Another way to think about this is that they try to </a:t>
            </a:r>
            <a:r>
              <a:rPr lang="en-US" b="1" dirty="0"/>
              <a:t>reduce uncertainty</a:t>
            </a:r>
            <a:r>
              <a:rPr lang="en-US" dirty="0"/>
              <a:t> at every step.</a:t>
            </a:r>
          </a:p>
          <a:p>
            <a:pPr>
              <a:buNone/>
            </a:pPr>
            <a:r>
              <a:rPr lang="en-US" dirty="0"/>
              <a:t>Imagine making a decision: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we have </a:t>
            </a:r>
            <a:r>
              <a:rPr lang="en-US" b="1" dirty="0"/>
              <a:t>more certainty about different factors involved in making a decision</a:t>
            </a:r>
            <a:r>
              <a:rPr lang="en-US" dirty="0"/>
              <a:t>, we can confidently make a </a:t>
            </a:r>
            <a:r>
              <a:rPr lang="en-US" b="1" dirty="0"/>
              <a:t>clear decision</a:t>
            </a:r>
            <a:r>
              <a:rPr lang="en-US" dirty="0"/>
              <a:t> without hesitation.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we have </a:t>
            </a:r>
            <a:r>
              <a:rPr lang="en-US" b="1" dirty="0"/>
              <a:t>more uncertainty</a:t>
            </a:r>
            <a:r>
              <a:rPr lang="en-US" dirty="0"/>
              <a:t>, we might hesitate or make the wrong choice.</a:t>
            </a:r>
          </a:p>
          <a:p>
            <a:pPr>
              <a:buNone/>
            </a:pPr>
            <a:r>
              <a:rPr lang="en-US" dirty="0"/>
              <a:t>These algorithms aim to </a:t>
            </a:r>
            <a:r>
              <a:rPr lang="en-US" b="1" dirty="0"/>
              <a:t>reduce uncertainty </a:t>
            </a:r>
            <a:r>
              <a:rPr lang="en-US" dirty="0"/>
              <a:t>by choosing the variable that brings us </a:t>
            </a:r>
            <a:r>
              <a:rPr lang="en-US" b="1" dirty="0"/>
              <a:t>closer to a definite decision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Each algorithm has a different way of measuring uncertainty: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ID3 Algorithm</a:t>
            </a:r>
            <a:r>
              <a:rPr lang="en-US" dirty="0"/>
              <a:t> uses </a:t>
            </a:r>
            <a:r>
              <a:rPr lang="en-US" b="1" dirty="0"/>
              <a:t>Information Gain</a:t>
            </a:r>
            <a:r>
              <a:rPr lang="en-US" dirty="0"/>
              <a:t>, which is based on </a:t>
            </a:r>
            <a:r>
              <a:rPr lang="en-US" b="1" dirty="0"/>
              <a:t>Entropy</a:t>
            </a:r>
            <a:r>
              <a:rPr lang="en-US" dirty="0"/>
              <a:t> (a measure of disorder or randomness).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CART Algorithm</a:t>
            </a:r>
            <a:r>
              <a:rPr lang="en-US" dirty="0"/>
              <a:t> uses the </a:t>
            </a:r>
            <a:r>
              <a:rPr lang="en-US" b="1" dirty="0"/>
              <a:t>Gini Index</a:t>
            </a:r>
            <a:r>
              <a:rPr lang="en-US" dirty="0"/>
              <a:t>, which focuses on </a:t>
            </a:r>
            <a:r>
              <a:rPr lang="en-US" b="1" dirty="0"/>
              <a:t>impurity</a:t>
            </a:r>
            <a:r>
              <a:rPr lang="en-US" dirty="0"/>
              <a:t> (how mixed the data is in a given split).</a:t>
            </a:r>
          </a:p>
          <a:p>
            <a:pPr>
              <a:buNone/>
            </a:pPr>
            <a:r>
              <a:rPr lang="en-US" dirty="0"/>
              <a:t>For this presentation, we will </a:t>
            </a:r>
            <a:r>
              <a:rPr lang="en-US" b="1" dirty="0"/>
              <a:t>focus on the Gini Index</a:t>
            </a:r>
            <a:r>
              <a:rPr lang="en-US" dirty="0"/>
              <a:t> as our method to measure uncertainty.</a:t>
            </a:r>
          </a:p>
          <a:p>
            <a:pPr>
              <a:buNone/>
            </a:pPr>
            <a:r>
              <a:rPr lang="en-US" b="1" dirty="0"/>
              <a:t>How Does the Gini Index Work?</a:t>
            </a:r>
          </a:p>
          <a:p>
            <a:pPr>
              <a:buNone/>
            </a:pPr>
            <a:r>
              <a:rPr lang="en-US" dirty="0"/>
              <a:t>Think of uncertainty as </a:t>
            </a:r>
            <a:r>
              <a:rPr lang="en-US" b="1" dirty="0"/>
              <a:t>messiness</a:t>
            </a:r>
            <a:r>
              <a:rPr lang="en-US" dirty="0"/>
              <a:t> in a decision.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Imagine a group of people and they have to make certain decisions, then the group has </a:t>
            </a:r>
            <a:r>
              <a:rPr lang="en-US" b="1" dirty="0"/>
              <a:t>mixed outcomes</a:t>
            </a:r>
            <a:r>
              <a:rPr lang="en-US" dirty="0"/>
              <a:t> (some "Yes," some "No"), or we say we have </a:t>
            </a:r>
            <a:r>
              <a:rPr lang="en-US" b="1" dirty="0"/>
              <a:t>high uncertainty</a:t>
            </a:r>
            <a:r>
              <a:rPr lang="en-US" dirty="0"/>
              <a:t> (high impurity).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a group has </a:t>
            </a:r>
            <a:r>
              <a:rPr lang="en-US" b="1" dirty="0"/>
              <a:t>all "Yes" or all "No"</a:t>
            </a:r>
            <a:r>
              <a:rPr lang="en-US" dirty="0"/>
              <a:t>, we have </a:t>
            </a:r>
            <a:r>
              <a:rPr lang="en-US" b="1" dirty="0"/>
              <a:t>low uncertainty</a:t>
            </a:r>
            <a:r>
              <a:rPr lang="en-US" dirty="0"/>
              <a:t> (high purity).</a:t>
            </a:r>
          </a:p>
          <a:p>
            <a:pPr>
              <a:buNone/>
            </a:pPr>
            <a:r>
              <a:rPr lang="en-US" dirty="0"/>
              <a:t>The </a:t>
            </a:r>
            <a:r>
              <a:rPr lang="en-US" b="1" dirty="0"/>
              <a:t>goal</a:t>
            </a:r>
            <a:r>
              <a:rPr lang="en-US" dirty="0"/>
              <a:t> of the Gini Index is to split the data in a way that reduces impurity, meaning that each new group (or split) is </a:t>
            </a:r>
            <a:r>
              <a:rPr lang="en-US" b="1" dirty="0"/>
              <a:t>as pure as possible</a:t>
            </a:r>
            <a:r>
              <a:rPr lang="en-US" dirty="0"/>
              <a:t>.</a:t>
            </a:r>
          </a:p>
          <a:p>
            <a:r>
              <a:rPr lang="en-US" dirty="0"/>
              <a:t>The more uncertainty we </a:t>
            </a:r>
            <a:r>
              <a:rPr lang="en-US" b="1" dirty="0"/>
              <a:t>remove</a:t>
            </a:r>
            <a:r>
              <a:rPr lang="en-US" dirty="0"/>
              <a:t>, the </a:t>
            </a:r>
            <a:r>
              <a:rPr lang="en-US" b="1" dirty="0"/>
              <a:t>clearer and more confident</a:t>
            </a:r>
            <a:r>
              <a:rPr lang="en-US" dirty="0"/>
              <a:t> our final decision will be.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5043F-9A36-AEE9-CF13-2477E0E084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22F88-E02F-BC4D-A9F5-88D9AFC897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24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96297-45A6-7C5C-1C2D-6C6628588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D8532B-32E6-5586-EF2C-4797B455A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94B423-1D1D-B77C-54C8-8E15E1EA2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i="1" dirty="0"/>
              <a:t>Before we build a full decision tree using multiple variables, let's first understand how decision trees work by using only one variable at a time."</a:t>
            </a:r>
            <a:endParaRPr lang="en-US" dirty="0"/>
          </a:p>
          <a:p>
            <a:pPr>
              <a:buNone/>
            </a:pPr>
            <a:r>
              <a:rPr lang="en-US" dirty="0"/>
              <a:t>The purpose of doing this is to understand how single variable influences decision making and whether we are able to make good enough </a:t>
            </a:r>
            <a:r>
              <a:rPr lang="en-US" dirty="0" err="1"/>
              <a:t>predctions</a:t>
            </a:r>
            <a:r>
              <a:rPr lang="en-US" dirty="0"/>
              <a:t> just using one variable</a:t>
            </a:r>
            <a:br>
              <a:rPr lang="en-US" dirty="0"/>
            </a:br>
            <a:br>
              <a:rPr lang="en-US" dirty="0"/>
            </a:br>
            <a:r>
              <a:rPr lang="en-US" i="1" dirty="0"/>
              <a:t>"Let's start by building a decision tree using only the 'Outlook' variable."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will check whether the </a:t>
            </a:r>
            <a:r>
              <a:rPr lang="en-US" b="1" dirty="0"/>
              <a:t>Outlook</a:t>
            </a:r>
            <a:r>
              <a:rPr lang="en-US" dirty="0"/>
              <a:t> (Sunny, Overcast, or Rain) is enough to decide whether we should play tennis.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 construct the decision tree, we will use the following python function. We will understand this function in a while. For now, lets try to understand the decision tree.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see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6B592-E6A7-3214-FDCA-5EF0032840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22F88-E02F-BC4D-A9F5-88D9AFC897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80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802B3-BD09-7C2A-0376-016753D37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220D60-C582-AA41-09F1-4FEA67C31B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A11FF6-28FD-8245-8BC4-6805C2B4A3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want to know whether to carry an umbrella or not. </a:t>
            </a:r>
          </a:p>
          <a:p>
            <a:r>
              <a:rPr lang="en-US"/>
              <a:t>In the flowchart, we can see how an individual like me would make decision.</a:t>
            </a:r>
          </a:p>
          <a:p>
            <a:endParaRPr lang="en-US"/>
          </a:p>
          <a:p>
            <a:r>
              <a:rPr lang="en-US"/>
              <a:t>The first thing I would do is check the weather prediction. </a:t>
            </a:r>
          </a:p>
          <a:p>
            <a:r>
              <a:rPr lang="en-US"/>
              <a:t>If the weather prediction says that it will not rain, then I will not carry an umbrella, otherwise if it says it will rain, then I will check if I am driving. If I am not driving.</a:t>
            </a:r>
          </a:p>
          <a:p>
            <a:endParaRPr lang="en-US"/>
          </a:p>
          <a:p>
            <a:r>
              <a:rPr lang="en-US"/>
              <a:t>Such a flowchart is called as decision tree which is used to make decision regarding ‘Yes/No’.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A6E71-8EBE-C59E-93F7-0FAF258739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22F88-E02F-BC4D-A9F5-88D9AFC897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49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6C195-37F4-A88B-63C5-8E298C1D6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FDC35D-F78C-CD42-0083-EDEFD9AAFF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2EB2AA-DABE-44F9-4B93-6DA3381C75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want to know whether to carry an umbrella or not. </a:t>
            </a:r>
          </a:p>
          <a:p>
            <a:r>
              <a:rPr lang="en-US"/>
              <a:t>In the flowchart, we can see how an individual like me would make decision.</a:t>
            </a:r>
          </a:p>
          <a:p>
            <a:endParaRPr lang="en-US"/>
          </a:p>
          <a:p>
            <a:r>
              <a:rPr lang="en-US"/>
              <a:t>The first thing I would do is check the weather prediction. </a:t>
            </a:r>
          </a:p>
          <a:p>
            <a:r>
              <a:rPr lang="en-US"/>
              <a:t>If the weather prediction says that it will not rain, then I will not carry an umbrella, otherwise if it says it will rain, then I will check if I am driving. If I am not driving.</a:t>
            </a:r>
          </a:p>
          <a:p>
            <a:endParaRPr lang="en-US"/>
          </a:p>
          <a:p>
            <a:r>
              <a:rPr lang="en-US"/>
              <a:t>Such a flowchart is called as decision tree which is used to make decision regarding ‘Yes/No’.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61A6A-4F71-C8D9-CEDF-0DC3211CBC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22F88-E02F-BC4D-A9F5-88D9AFC897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78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F08D5-C86B-2D0A-6C40-DEB119222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3ED428-792D-F4C9-4801-527663B7C9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136A33-901C-677E-EE22-8ED0BA00B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Till now, we understood what is a decision tree and the terminologies used. </a:t>
            </a:r>
            <a:br>
              <a:rPr lang="en-US" dirty="0"/>
            </a:br>
            <a:r>
              <a:rPr lang="en-US" dirty="0"/>
              <a:t>We saw the example of creating a decision tree for the scenario of carrying the umbrella. </a:t>
            </a:r>
            <a:br>
              <a:rPr lang="en-US" dirty="0"/>
            </a:br>
            <a:r>
              <a:rPr lang="en-US" dirty="0"/>
              <a:t>In that case, the final decision was a yes or no decision.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 many other cases, the final decision is not a categorical decision but requires a final output value. </a:t>
            </a:r>
            <a:br>
              <a:rPr lang="en-US" dirty="0"/>
            </a:br>
            <a:r>
              <a:rPr lang="en-US" dirty="0"/>
              <a:t>Decision trees can be used to make decision for those cases too.  Such decision trees are called as Regression Trees. </a:t>
            </a:r>
          </a:p>
          <a:p>
            <a:endParaRPr lang="en-US" dirty="0"/>
          </a:p>
          <a:p>
            <a:r>
              <a:rPr lang="en-US" dirty="0"/>
              <a:t>Thus we can broadly classify Decision trees into two categories</a:t>
            </a:r>
            <a:br>
              <a:rPr lang="en-US" dirty="0"/>
            </a:br>
            <a:r>
              <a:rPr lang="en-US" dirty="0"/>
              <a:t>1. Classification Trees: which is as the names suggest used to come to come to a categorical decision</a:t>
            </a:r>
          </a:p>
          <a:p>
            <a:r>
              <a:rPr lang="en-US" dirty="0"/>
              <a:t>2. Regression Tree: which is used to come to a final output value . For Example, we can use regression tree to predict the house market price based on several factors such as number of bedrooms, number of bathrooms etc. </a:t>
            </a:r>
          </a:p>
          <a:p>
            <a:endParaRPr lang="en-US" dirty="0"/>
          </a:p>
          <a:p>
            <a:r>
              <a:rPr lang="en-US" dirty="0"/>
              <a:t>For this presentation, we will only discuss classification tree. 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80540-6AD3-4325-B338-580D210038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22F88-E02F-BC4D-A9F5-88D9AFC897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61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8D663-81DC-A0AD-C64C-9826AA1F1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48512B-C277-C439-DB46-4CDA0C56EE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8BCCEA-EF9E-4723-F792-C877D8119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i="0" u="sng" dirty="0"/>
              <a:t>Easy to interpret:</a:t>
            </a:r>
            <a:r>
              <a:rPr lang="en-US" i="0" dirty="0"/>
              <a:t> The Boolean logic and visual representations of decision trees make them easier to understand and consume. 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US" i="0" u="sng" dirty="0"/>
              <a:t>Little to no data preparation required</a:t>
            </a:r>
            <a:r>
              <a:rPr lang="en-US" i="0" dirty="0"/>
              <a:t>: It can handle various data types—i.e. discrete or continuous values, and continuous values can be converted into categorical values through the use of thresholds.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US" i="0" u="sng" dirty="0"/>
              <a:t>More flexible</a:t>
            </a:r>
            <a:r>
              <a:rPr lang="en-US" i="0" dirty="0"/>
              <a:t>: Decision trees can be leveraged for both classification and regression tasks, making it more flexible than some other algorithms.</a:t>
            </a:r>
          </a:p>
          <a:p>
            <a:pPr lvl="0">
              <a:lnSpc>
                <a:spcPct val="100000"/>
              </a:lnSpc>
            </a:pPr>
            <a:endParaRPr lang="en-US" i="0" dirty="0"/>
          </a:p>
          <a:p>
            <a:pPr lvl="0">
              <a:lnSpc>
                <a:spcPct val="100000"/>
              </a:lnSpc>
            </a:pPr>
            <a:endParaRPr lang="en-US" i="0" dirty="0"/>
          </a:p>
          <a:p>
            <a:pPr lvl="0">
              <a:lnSpc>
                <a:spcPct val="100000"/>
              </a:lnSpc>
            </a:pPr>
            <a:r>
              <a:rPr lang="en-US" i="0" u="sng" dirty="0"/>
              <a:t>Prone to overfitting</a:t>
            </a:r>
            <a:r>
              <a:rPr lang="en-US" i="0" dirty="0"/>
              <a:t>: Complex decision trees tend to overfit and do not generalize well to new data. This scenario can be avoided through the processes of pre-pruning or post-pruning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US" i="0" u="sng" dirty="0"/>
              <a:t>High variance estimators</a:t>
            </a:r>
            <a:r>
              <a:rPr lang="en-US" i="0" dirty="0"/>
              <a:t>: Small variations within data can produce a very different decision tree. </a:t>
            </a:r>
            <a:endParaRPr lang="en-US" dirty="0"/>
          </a:p>
          <a:p>
            <a:pPr lvl="0">
              <a:lnSpc>
                <a:spcPct val="100000"/>
              </a:lnSpc>
            </a:pPr>
            <a:r>
              <a:rPr lang="en-US" i="0" u="sng" dirty="0"/>
              <a:t>More costly</a:t>
            </a:r>
            <a:r>
              <a:rPr lang="en-US" i="0" dirty="0"/>
              <a:t>: Given that decision trees take a greedy search approach during construction, they can be more expensive to train compared to other algorithms.</a:t>
            </a:r>
            <a:endParaRPr lang="en-US" dirty="0"/>
          </a:p>
          <a:p>
            <a:pPr lvl="0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25580-3031-04AF-F238-ED34DD6494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22F88-E02F-BC4D-A9F5-88D9AFC897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79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2990A-8EEF-E807-8729-E706753C9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7AF2B7-5DA9-7428-3CD0-A0B18D033C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B831E7-4540-F3EF-91BD-52F17748AD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want to know whether to carry an umbrella or not. </a:t>
            </a:r>
          </a:p>
          <a:p>
            <a:r>
              <a:rPr lang="en-US"/>
              <a:t>In the flowchart, we can see how an individual like me would make decision.</a:t>
            </a:r>
          </a:p>
          <a:p>
            <a:endParaRPr lang="en-US"/>
          </a:p>
          <a:p>
            <a:r>
              <a:rPr lang="en-US"/>
              <a:t>The first thing I would do is check the weather prediction. </a:t>
            </a:r>
          </a:p>
          <a:p>
            <a:r>
              <a:rPr lang="en-US"/>
              <a:t>If the weather prediction says that it will not rain, then I will not carry an umbrella, otherwise if it says it will rain, then I will check if I am driving. If I am not driving.</a:t>
            </a:r>
          </a:p>
          <a:p>
            <a:endParaRPr lang="en-US"/>
          </a:p>
          <a:p>
            <a:r>
              <a:rPr lang="en-US"/>
              <a:t>Such a flowchart is called as decision tree which is used to make decision regarding ‘Yes/No’.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ABC55-52F2-A05D-7435-378CD25BD7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22F88-E02F-BC4D-A9F5-88D9AFC897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2FF25-5723-0B3A-0B02-9D54BDF82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05EC2E-3878-9C84-B8C0-E142EBFA7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A5F694-F0E5-B682-C286-452CCBA14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want to know whether to carry an umbrella or not. </a:t>
            </a:r>
          </a:p>
          <a:p>
            <a:r>
              <a:rPr lang="en-US"/>
              <a:t>In the flowchart, we can see how an individual like me would make decision.</a:t>
            </a:r>
          </a:p>
          <a:p>
            <a:endParaRPr lang="en-US"/>
          </a:p>
          <a:p>
            <a:r>
              <a:rPr lang="en-US"/>
              <a:t>The first thing I would do is check the weather prediction. </a:t>
            </a:r>
          </a:p>
          <a:p>
            <a:r>
              <a:rPr lang="en-US"/>
              <a:t>If the weather prediction says that it will not rain, then I will not carry an umbrella, otherwise if it says it will rain, then I will check if I am driving. If I am not driving.</a:t>
            </a:r>
          </a:p>
          <a:p>
            <a:endParaRPr lang="en-US"/>
          </a:p>
          <a:p>
            <a:r>
              <a:rPr lang="en-US"/>
              <a:t>Such a flowchart is called as decision tree which is used to make decision regarding ‘Yes/No’.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BE8A-9EB6-1489-64D9-1CCCA2CB3D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22F88-E02F-BC4D-A9F5-88D9AFC8974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03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057DA-1A7F-728F-DB0A-FDB64F5E0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4ABEEE-7352-CE8F-837B-8C3A97ADE0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ACC66E-E254-5D6B-C021-3B889B2D41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If we could predict the outcomes for unknown situations, we could tap potential markets and </a:t>
            </a:r>
            <a:r>
              <a:rPr lang="en-US" err="1"/>
              <a:t>inmprove</a:t>
            </a:r>
            <a:r>
              <a:rPr lang="en-US"/>
              <a:t> operation</a:t>
            </a:r>
          </a:p>
          <a:p>
            <a:r>
              <a:rPr lang="en-US"/>
              <a:t> </a:t>
            </a:r>
          </a:p>
          <a:p>
            <a:r>
              <a:rPr lang="en-US"/>
              <a:t>Preparing for an event that has not </a:t>
            </a:r>
            <a:r>
              <a:rPr lang="en-US" err="1"/>
              <a:t>happeed</a:t>
            </a:r>
            <a:r>
              <a:rPr lang="en-US"/>
              <a:t> can help us tap potential markets.</a:t>
            </a:r>
          </a:p>
          <a:p>
            <a:r>
              <a:rPr lang="en-US"/>
              <a:t>This is where predictive analytics helps us. </a:t>
            </a:r>
          </a:p>
          <a:p>
            <a:endParaRPr lang="en-US"/>
          </a:p>
          <a:p>
            <a:r>
              <a:rPr lang="en-US"/>
              <a:t>https://</a:t>
            </a:r>
            <a:r>
              <a:rPr lang="en-US" err="1"/>
              <a:t>online.hbs.edu</a:t>
            </a:r>
            <a:r>
              <a:rPr lang="en-US"/>
              <a:t>/blog/post/predictive-analytics</a:t>
            </a:r>
          </a:p>
          <a:p>
            <a:endParaRPr lang="en-US"/>
          </a:p>
          <a:p>
            <a:r>
              <a:rPr lang="en-US"/>
              <a:t>https://</a:t>
            </a:r>
            <a:r>
              <a:rPr lang="en-US" err="1"/>
              <a:t>www.retailbankerinternational.com</a:t>
            </a:r>
            <a:r>
              <a:rPr lang="en-US"/>
              <a:t>/news/cba-fraud-speeds-ai/?</a:t>
            </a:r>
            <a:r>
              <a:rPr lang="en-US" err="1"/>
              <a:t>cf</a:t>
            </a:r>
            <a:r>
              <a:rPr lang="en-US"/>
              <a:t>-view</a:t>
            </a:r>
          </a:p>
          <a:p>
            <a:endParaRPr lang="en-US"/>
          </a:p>
          <a:p>
            <a:r>
              <a:rPr lang="en-US"/>
              <a:t>Start with these  examples, </a:t>
            </a:r>
          </a:p>
          <a:p>
            <a:r>
              <a:rPr lang="en-US"/>
              <a:t>And that is why company use predictive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E853B7-3C8B-1376-F370-39C787130B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22F88-E02F-BC4D-A9F5-88D9AFC8974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57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structure of today’s presentation."</a:t>
            </a:r>
          </a:p>
          <a:p>
            <a:endParaRPr lang="en-US" dirty="0"/>
          </a:p>
          <a:p>
            <a:r>
              <a:rPr lang="en-US" dirty="0"/>
              <a:t>First, I will explain the motivation behind studying the decision trees. </a:t>
            </a:r>
          </a:p>
          <a:p>
            <a:endParaRPr lang="en-US" dirty="0"/>
          </a:p>
          <a:p>
            <a:r>
              <a:rPr lang="en-US" dirty="0"/>
              <a:t>Then we will study how to construct a decision tree using an example. </a:t>
            </a:r>
          </a:p>
          <a:p>
            <a:endParaRPr lang="en-US" dirty="0"/>
          </a:p>
          <a:p>
            <a:r>
              <a:rPr lang="en-US" dirty="0"/>
              <a:t>Then we will discuss certain advanced models which are built on the foundation of decision trees. </a:t>
            </a:r>
          </a:p>
          <a:p>
            <a:endParaRPr lang="en-US" dirty="0"/>
          </a:p>
          <a:p>
            <a:r>
              <a:rPr lang="en-US" dirty="0"/>
              <a:t>In the end, I will conclude the presentation with key takeaways. </a:t>
            </a:r>
          </a:p>
          <a:p>
            <a:endParaRPr lang="en-US" dirty="0"/>
          </a:p>
          <a:p>
            <a:r>
              <a:rPr lang="en-US" dirty="0"/>
              <a:t>"Let's start with the motivation—why do we need decision trees in the first place?"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22F88-E02F-BC4D-A9F5-88D9AFC897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56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3A9D8-669D-519D-3FF7-35D168675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07F35A-6BBA-A675-C59F-E7A4EEEFA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33A8C2-754C-42D0-2609-36EC3D5B3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daily life, we continuously have to make actionable decisions such as</a:t>
            </a:r>
            <a:b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I have to carry an umbrella today?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Do I have to make the reservation at the restaurant today?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I ask what was the last such decision you made today?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 for photo - https://</a:t>
            </a:r>
            <a:r>
              <a:rPr lang="en-US" sz="12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www.eater.com</a:t>
            </a:r>
            <a:r>
              <a:rPr lang="en-US" sz="1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/2020/2/11/21128374/how-to-get-best-restaurant-table-reservations-apps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2C466-B826-4763-E752-1769F75028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22F88-E02F-BC4D-A9F5-88D9AFC897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14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BAB8B-953C-F449-ADEA-C2F1A2401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5C6FDC-5959-DF10-CC6C-189369C6AF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004004-1E6A-8866-F765-BED0C02FA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make decision based on our experience, information we have, </a:t>
            </a:r>
            <a:b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to make decisions for the given scenarios, such as </a:t>
            </a:r>
            <a:b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whether to carry  an umbrella, one would </a:t>
            </a:r>
            <a:b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 information on weather prediction, that person’s mode of transportation, whether that person is walking or driving. </a:t>
            </a:r>
            <a:b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Similarly, for deciding on making the reservation, one would consider whether the day of dining  which he wants to go that restaurant is week day or weekend,</a:t>
            </a:r>
            <a:b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mind takes several such factors into consideration when making such decisions but the different individuals may give different importance to different variables and thus come to different conclusions.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illustrate this, let's look at an example of a decision tree for the umbrella scenario.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DF171-873B-4DE9-0F6C-68E8C305A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22F88-E02F-BC4D-A9F5-88D9AFC897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76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A731D-2B4D-64EA-3DD1-1F6E5DED3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448849-C760-6C55-FFE8-62DB6AC8C3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B6661D-075B-9779-EB5C-1E557D672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I have created a flowchart which shows how I would take decision in scenario of carrying the umbrella.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I would see if it will rain. If the answer is no, then I will not carry the umbrella.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prediction shows that it will rain, then I will see if I am driving there or taking any other mode of transportation. If I am taking bus or bicycle, then I definitely carrying the umbrella, </a:t>
            </a:r>
          </a:p>
          <a:p>
            <a:pPr>
              <a:buNone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 if I am driving to the place, then I would check if the parking place for car is close to the final destination or not. If it is in the same building, then I would not carry the umbrella but if it is at a distance then I would carry the umbrella.</a:t>
            </a:r>
            <a:b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/>
              <a:t>This is </a:t>
            </a:r>
            <a:r>
              <a:rPr lang="en-US" b="1" dirty="0"/>
              <a:t>my</a:t>
            </a:r>
            <a:r>
              <a:rPr lang="en-US" dirty="0"/>
              <a:t> decision-making process, but different individuals might approach it differently based on their </a:t>
            </a:r>
            <a:r>
              <a:rPr lang="en-US" b="1" dirty="0"/>
              <a:t>preferences and priorities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b="1" dirty="0"/>
              <a:t>flowchart like this</a:t>
            </a:r>
            <a:r>
              <a:rPr lang="en-US" dirty="0"/>
              <a:t> that systematically guides decision-making is called a </a:t>
            </a:r>
            <a:r>
              <a:rPr lang="en-US" b="1" dirty="0"/>
              <a:t>decision tree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It is called a "tree" because, just like a real tree, it starts from a </a:t>
            </a:r>
            <a:r>
              <a:rPr lang="en-US" b="1" dirty="0"/>
              <a:t>root node</a:t>
            </a:r>
            <a:r>
              <a:rPr lang="en-US" dirty="0"/>
              <a:t> and branches out into different </a:t>
            </a:r>
            <a:r>
              <a:rPr lang="en-US" b="1" dirty="0"/>
              <a:t>decisions</a:t>
            </a:r>
            <a:r>
              <a:rPr lang="en-US" dirty="0"/>
              <a:t>, with the final choices acting as </a:t>
            </a:r>
            <a:r>
              <a:rPr lang="en-US" b="1" dirty="0"/>
              <a:t>leaves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4E28A-9964-24B5-BFB7-8E3CE6664F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22F88-E02F-BC4D-A9F5-88D9AFC897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67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8D0EF-3EEB-06DB-D86E-86BA7EF01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AC5013-1F17-1BE2-8ED2-83BFA69EA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6A3C2B-9030-8194-FD36-DAE092762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get familiar with some key terminologies that we will use throughout the presentation."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The terminology is quite intuitive because decision tree follows the same structure as a real tree: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root node</a:t>
            </a:r>
            <a:r>
              <a:rPr lang="en-US" dirty="0"/>
              <a:t> is where the flowchart starts.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From the root node, the decision tree </a:t>
            </a:r>
            <a:r>
              <a:rPr lang="en-US" b="1" dirty="0"/>
              <a:t>branches</a:t>
            </a:r>
            <a:r>
              <a:rPr lang="en-US" dirty="0"/>
              <a:t> into different </a:t>
            </a:r>
            <a:r>
              <a:rPr lang="en-US" b="1" dirty="0"/>
              <a:t>decision nodes</a:t>
            </a:r>
            <a:r>
              <a:rPr lang="en-US" dirty="0"/>
              <a:t>, where choices are made.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process continues until we reach a </a:t>
            </a:r>
            <a:r>
              <a:rPr lang="en-US" b="1" dirty="0"/>
              <a:t>leaf node</a:t>
            </a:r>
            <a:r>
              <a:rPr lang="en-US" dirty="0"/>
              <a:t>, which represents the </a:t>
            </a:r>
            <a:r>
              <a:rPr lang="en-US" b="1" dirty="0"/>
              <a:t>final decision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Any node between the </a:t>
            </a:r>
            <a:r>
              <a:rPr lang="en-US" b="1" dirty="0"/>
              <a:t>root node</a:t>
            </a:r>
            <a:r>
              <a:rPr lang="en-US" dirty="0"/>
              <a:t> and the </a:t>
            </a:r>
            <a:r>
              <a:rPr lang="en-US" b="1" dirty="0"/>
              <a:t>leaf node</a:t>
            </a:r>
            <a:r>
              <a:rPr lang="en-US" dirty="0"/>
              <a:t> is called a </a:t>
            </a:r>
            <a:r>
              <a:rPr lang="en-US" b="1" dirty="0"/>
              <a:t>decision node</a:t>
            </a:r>
            <a:r>
              <a:rPr lang="en-US" dirty="0"/>
              <a:t>, as it helps in making intermediate choices.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92EBE-825F-4F89-7B08-42B2E8031B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22F88-E02F-BC4D-A9F5-88D9AFC897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4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A4A2D-3A1D-4F7F-2B4E-64EFA6375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25B7F1-4F7C-38E2-CC81-D4D96959D5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EA81E6-12FE-ACE3-F663-D9CEB2B4E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Till now, we understood what is a decision tree and the terminologies used. </a:t>
            </a:r>
            <a:br>
              <a:rPr lang="en-US" dirty="0"/>
            </a:br>
            <a:r>
              <a:rPr lang="en-US" dirty="0"/>
              <a:t>We saw the example of creating a decision tree for the scenario of carrying the umbrella. </a:t>
            </a:r>
            <a:br>
              <a:rPr lang="en-US" dirty="0"/>
            </a:br>
            <a:r>
              <a:rPr lang="en-US" dirty="0"/>
              <a:t>In that case, the final decision was a yes or no decision.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 many other cases, the final decision is not a categorical decision but requires a final output value. </a:t>
            </a:r>
            <a:br>
              <a:rPr lang="en-US" dirty="0"/>
            </a:br>
            <a:r>
              <a:rPr lang="en-US" dirty="0"/>
              <a:t>Decision trees can be used to make decision for those cases too.  Such decision trees are called as Regression Trees. </a:t>
            </a:r>
          </a:p>
          <a:p>
            <a:endParaRPr lang="en-US" dirty="0"/>
          </a:p>
          <a:p>
            <a:r>
              <a:rPr lang="en-US" dirty="0"/>
              <a:t>Thus we can broadly classify Decision trees into two categories</a:t>
            </a:r>
            <a:br>
              <a:rPr lang="en-US" dirty="0"/>
            </a:br>
            <a:r>
              <a:rPr lang="en-US" dirty="0"/>
              <a:t>1. Classification Trees: which is as the names suggest used to come to come to a categorical decision</a:t>
            </a:r>
          </a:p>
          <a:p>
            <a:r>
              <a:rPr lang="en-US" dirty="0"/>
              <a:t>2. Regression Tree: which is used to come to a final output value . For Example, we can use regression tree to predict the house market price based on several factors such as number of bedrooms, number of bathrooms etc. </a:t>
            </a:r>
          </a:p>
          <a:p>
            <a:endParaRPr lang="en-US" dirty="0"/>
          </a:p>
          <a:p>
            <a:r>
              <a:rPr lang="en-US" dirty="0"/>
              <a:t>For this presentation, we will only discuss classification tree. 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9BCA3-F5C8-EF85-A627-D2C9C6E129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22F88-E02F-BC4D-A9F5-88D9AFC897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72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8B985-0AEB-944C-0B41-B4B251858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3D5D80-35D1-DC8D-53EA-48FFB7AC8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F48464-0FAB-790A-3E44-F897027C2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Till now, we understood what is a decision tree and the terminologies used. </a:t>
            </a:r>
            <a:br>
              <a:rPr lang="en-US" dirty="0"/>
            </a:br>
            <a:r>
              <a:rPr lang="en-US" dirty="0"/>
              <a:t>We saw the example of creating a decision tree for the scenario of carrying the umbrella. </a:t>
            </a:r>
            <a:br>
              <a:rPr lang="en-US" dirty="0"/>
            </a:br>
            <a:r>
              <a:rPr lang="en-US" dirty="0"/>
              <a:t>In that case, the final decision was a yes or no decision.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 many other cases, the final decision is not a categorical decision but requires a final output value. </a:t>
            </a:r>
            <a:br>
              <a:rPr lang="en-US" dirty="0"/>
            </a:br>
            <a:r>
              <a:rPr lang="en-US" dirty="0"/>
              <a:t>Decision trees can be used to make decision for those cases too.  Such decision trees are called as Regression Trees. </a:t>
            </a:r>
          </a:p>
          <a:p>
            <a:endParaRPr lang="en-US" dirty="0"/>
          </a:p>
          <a:p>
            <a:r>
              <a:rPr lang="en-US" dirty="0"/>
              <a:t>Thus we can broadly classify Decision trees into two categories</a:t>
            </a:r>
            <a:br>
              <a:rPr lang="en-US" dirty="0"/>
            </a:br>
            <a:r>
              <a:rPr lang="en-US" dirty="0"/>
              <a:t>1. Classification Trees: which is as the names suggest used to come to come to a categorical decision</a:t>
            </a:r>
          </a:p>
          <a:p>
            <a:r>
              <a:rPr lang="en-US" dirty="0"/>
              <a:t>2. Regression Tree: which is used to come to a final output value . For Example, we can use regression tree to predict the house market price based on several factors such as number of bedrooms, number of bathrooms etc. </a:t>
            </a:r>
          </a:p>
          <a:p>
            <a:endParaRPr lang="en-US" dirty="0"/>
          </a:p>
          <a:p>
            <a:r>
              <a:rPr lang="en-US" dirty="0"/>
              <a:t>For this presentation, we will only discuss classification tree. 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DF507-9D16-D5AE-06A2-CAC5DD779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22F88-E02F-BC4D-A9F5-88D9AFC897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48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understand how a to construct a decision tree using an example in python notebook.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22F88-E02F-BC4D-A9F5-88D9AFC897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54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8050-7130-B9E0-241A-CD151E84F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6BA89-69E6-5187-451C-FE8B1B6CD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FDD5E-7AE5-D12D-7023-3D1464BF7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2796-7732-CB48-AA91-8EF79D976040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52365-747F-6FAD-0291-B27184589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789E3-9DF2-C6E7-87D6-340D43344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2522-7AE2-384D-891C-C055FAC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36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EF36A-2AB8-4A8A-2ECD-8A2A91E89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59560F-B8D0-4206-C959-0AD1D3D29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515D3-F841-B767-1836-0B72C81BB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2796-7732-CB48-AA91-8EF79D976040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879D9-3541-D40B-D614-06ACB1B59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567A0-EE7B-24C5-3DFC-57CBA59A6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2522-7AE2-384D-891C-C055FAC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69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BF69EE-AA96-2A33-EA32-037128E7D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DD4BFF-D7AA-99AA-CD0E-B18E8C67B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78C7F-B18A-04A1-B2F4-8B0A3FFD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2796-7732-CB48-AA91-8EF79D976040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DE383-0656-39BB-A863-F332A7A01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38841-4599-EA33-56D7-8CB1ECB3C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2522-7AE2-384D-891C-C055FAC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4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1447F-3B20-6573-5156-1AC5381D9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DCA1E-E292-E930-61B7-FADD3F51B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D277D-D4FE-558C-59F5-EECFF3D59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2796-7732-CB48-AA91-8EF79D976040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1B91C-26BD-EFF4-1499-D99378F8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AD647-706C-70F0-3562-7228D095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2522-7AE2-384D-891C-C055FAC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14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C0137-136A-6864-C251-E0EC665FF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DA393-269D-E577-E4C6-819857827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57CE2-38FA-3905-C41B-5D67D47A2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2796-7732-CB48-AA91-8EF79D976040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D0F3F-D5D7-7916-FB56-78C62A668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11C25-52CA-B357-8CEB-A313FD94E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2522-7AE2-384D-891C-C055FAC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00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81657-D2F6-0AC8-BE42-D237C2BE9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5AD72-A741-C98E-510C-9CD69B1939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BCAA9-2634-AD4A-9837-4953F0577C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DC0FDC-56C0-547F-95B5-F86DEB0C7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2796-7732-CB48-AA91-8EF79D976040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D7E74-D416-552C-126D-BE1A455F1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EA271-6DBD-E9E0-4FBA-5983C6742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2522-7AE2-384D-891C-C055FAC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83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22ED-F9E3-739B-B563-598E1C7B4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589B8-EF82-504B-1C8A-6E543D4C6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AED05-0DD5-D7CB-7803-5AFE5FA8B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85D29B-500D-B5E6-BC21-AE4127AEFC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20B788-A03D-3F63-B169-2E690C109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7C3AF8-F18C-A873-E667-133D47448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2796-7732-CB48-AA91-8EF79D976040}" type="datetimeFigureOut">
              <a:rPr lang="en-US" smtClean="0"/>
              <a:t>3/20/25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AADACD-6FC4-E982-D83A-11E53C573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D341B4-4F15-99C8-FBA1-ECA905514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2522-7AE2-384D-891C-C055FAC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68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E8C43-B8CF-BDD3-045C-DAAFAB96B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389-518A-21FC-9048-5B34605A1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2796-7732-CB48-AA91-8EF79D976040}" type="datetimeFigureOut">
              <a:rPr lang="en-US" smtClean="0"/>
              <a:t>3/20/25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A1ABC2-6BED-D18D-68BC-34EDF5867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C8E007-6A46-9B24-CC02-BD8CDA2D9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2522-7AE2-384D-891C-C055FAC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622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31B709-954D-69E2-5F57-42DD7F2AC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2796-7732-CB48-AA91-8EF79D976040}" type="datetimeFigureOut">
              <a:rPr lang="en-US" smtClean="0"/>
              <a:t>3/20/25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C0A92F-D104-0EAD-C66E-3067D3A1E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2A486-379A-1310-B56C-0ADEEDFE7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2522-7AE2-384D-891C-C055FAC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506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8317-0358-4CC0-5003-C363CE23B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37987-6B4C-6D83-E740-11172B7A2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8C28D-84DE-F163-5E10-3FB6F359F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BBB31-C20F-2C77-20D4-A1D26D6C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2796-7732-CB48-AA91-8EF79D976040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A24EC-C831-56EE-E84F-8C58490C0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75E852-5E34-30D3-C031-A9847B088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2522-7AE2-384D-891C-C055FAC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52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FE9F7-9C20-BA4E-B1BA-ED3E06BF3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D4A88A-130D-10E8-EAD4-BAD5E6825A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53F664-C56F-9FE5-5252-BE5B134F8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0287B-F799-12A5-63F4-CB9D3551C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2796-7732-CB48-AA91-8EF79D976040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34468-C341-27E0-75C3-8CE51EB62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B62A8-D3F5-97BA-37A6-59BF7BF1A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F2522-7AE2-384D-891C-C055FAC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68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9F75A4-5528-B75F-B34F-64FBEEB10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D0868-1624-1D28-7F11-BF9AFB21D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E2F08-0FE4-A6AE-5A68-8AFB9C09FE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732796-7732-CB48-AA91-8EF79D976040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4E11E-AF52-A926-A78D-923B6FB02F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350C-1AC6-D64A-30C7-6C15B6C52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FF2522-7AE2-384D-891C-C055FAC90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1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D3_algorithm#:~:text=In%20decision%20tree%20learning%2C%20ID3,Potential%20ID3%2Dgenerated%20decision%20tree.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fiks.com/2018/08/27/a-step-by-step-cart-decision-tree-exampl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7" name="Picture 16" descr="Digital financial graph">
            <a:extLst>
              <a:ext uri="{FF2B5EF4-FFF2-40B4-BE49-F238E27FC236}">
                <a16:creationId xmlns:a16="http://schemas.microsoft.com/office/drawing/2014/main" id="{C54D77A8-2EA7-194A-FFEB-7FB2272AE3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EB5ED-46DE-1A09-FAC6-64745FF82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6656" y="647044"/>
            <a:ext cx="9795637" cy="222077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D70B64-98F6-BA72-6987-E8B12851A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6656" y="4472115"/>
            <a:ext cx="9795637" cy="20570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Nikhil </a:t>
            </a:r>
            <a:r>
              <a:rPr lang="en-US" sz="2000" b="1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Narayane</a:t>
            </a:r>
            <a:endParaRPr lang="en-US" sz="2000" b="1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2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b="1" baseline="30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year Ph.D. Candidate</a:t>
            </a:r>
          </a:p>
          <a:p>
            <a:pPr algn="r"/>
            <a:r>
              <a:rPr lang="en-US" sz="2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Business Analytics &amp; Statistics</a:t>
            </a:r>
          </a:p>
          <a:p>
            <a:pPr algn="r"/>
            <a:r>
              <a:rPr lang="en-US" sz="2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Haslam College of Business</a:t>
            </a:r>
          </a:p>
          <a:p>
            <a:pPr algn="r"/>
            <a:r>
              <a:rPr lang="en-US" sz="20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Tennessee, Knoxville</a:t>
            </a:r>
          </a:p>
        </p:txBody>
      </p:sp>
    </p:spTree>
    <p:extLst>
      <p:ext uri="{BB962C8B-B14F-4D97-AF65-F5344CB8AC3E}">
        <p14:creationId xmlns:p14="http://schemas.microsoft.com/office/powerpoint/2010/main" val="2995802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3308D1-3A8F-73D0-3CC2-36EE5F759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581580-DAE2-8C5B-7FE1-846B46B93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510D8-330A-A348-7D62-E133B643B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262" y="590062"/>
            <a:ext cx="6488072" cy="35755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Through an Example: </a:t>
            </a:r>
            <a:br>
              <a:rPr lang="en-US" sz="5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Playing Tennis 🎾</a:t>
            </a:r>
            <a:endParaRPr lang="en-US" sz="5600" kern="120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98AD15E-D02C-163B-DCEE-26CA89E6B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34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C95E0-4784-7C0C-9255-2F95768E7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BA509-1139-3E3C-B42D-D09A535DB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184"/>
            <a:ext cx="12192000" cy="838257"/>
          </a:xfrm>
        </p:spPr>
        <p:txBody>
          <a:bodyPr anchor="b">
            <a:normAutofit/>
          </a:bodyPr>
          <a:lstStyle/>
          <a:p>
            <a:r>
              <a:rPr lang="en-US" sz="4500">
                <a:latin typeface="Times New Roman" panose="02020603050405020304" pitchFamily="18" charset="0"/>
                <a:cs typeface="Times New Roman" panose="02020603050405020304" pitchFamily="18" charset="0"/>
              </a:rPr>
              <a:t>    Should we go out to play Tennis?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2E7D0B-2A87-B39E-2EBA-3050CDA72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15" y="1172528"/>
            <a:ext cx="4060857" cy="45129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68CB7A-A1DB-25B8-B706-C420345A5521}"/>
              </a:ext>
            </a:extLst>
          </p:cNvPr>
          <p:cNvSpPr txBox="1"/>
          <p:nvPr/>
        </p:nvSpPr>
        <p:spPr>
          <a:xfrm>
            <a:off x="5340096" y="1292352"/>
            <a:ext cx="6145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has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Observations: 14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Variables: Outlook, Temperature, Humidity, Wind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Variables: Play Tennis (Yes or No) – Categorical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24EE93-B4A5-4B3D-707E-EA3FEB3CF54C}"/>
              </a:ext>
            </a:extLst>
          </p:cNvPr>
          <p:cNvSpPr txBox="1"/>
          <p:nvPr/>
        </p:nvSpPr>
        <p:spPr>
          <a:xfrm>
            <a:off x="5340096" y="3810342"/>
            <a:ext cx="525009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 we start with Temperature as Root Node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the next question is 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variables to select as Decision Node?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Outlook, Humidity, Wind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F76882-94AD-7A84-4042-581EEA05362D}"/>
              </a:ext>
            </a:extLst>
          </p:cNvPr>
          <p:cNvSpPr txBox="1"/>
          <p:nvPr/>
        </p:nvSpPr>
        <p:spPr>
          <a:xfrm>
            <a:off x="5340096" y="2746127"/>
            <a:ext cx="4983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variables to select as Root Node?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Outlook or Temperature or Humidity or Wind?</a:t>
            </a:r>
          </a:p>
        </p:txBody>
      </p:sp>
    </p:spTree>
    <p:extLst>
      <p:ext uri="{BB962C8B-B14F-4D97-AF65-F5344CB8AC3E}">
        <p14:creationId xmlns:p14="http://schemas.microsoft.com/office/powerpoint/2010/main" val="2504559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3AA9D-E561-15C2-A9F5-B8148CEC7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50226-9BDB-2F0C-1194-9049F0C44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184"/>
            <a:ext cx="12192000" cy="838257"/>
          </a:xfrm>
        </p:spPr>
        <p:txBody>
          <a:bodyPr anchor="b">
            <a:normAutofit/>
          </a:bodyPr>
          <a:lstStyle/>
          <a:p>
            <a:r>
              <a:rPr lang="en-US" sz="4500">
                <a:latin typeface="Times New Roman" panose="02020603050405020304" pitchFamily="18" charset="0"/>
                <a:cs typeface="Times New Roman" panose="02020603050405020304" pitchFamily="18" charset="0"/>
              </a:rPr>
              <a:t>    Node Selection Criteria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C4DF02-8A02-7184-1616-B6ABABA143EA}"/>
              </a:ext>
            </a:extLst>
          </p:cNvPr>
          <p:cNvSpPr txBox="1"/>
          <p:nvPr/>
        </p:nvSpPr>
        <p:spPr>
          <a:xfrm>
            <a:off x="536448" y="1061656"/>
            <a:ext cx="11119104" cy="40934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select variable as Root Node which: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the most information about our target variable or that reduces uncertainty the most.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in our example, we select variable as root node which affect the final decision of playing tennis the most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measure uncertainty using methods like: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ID3 Algorithm (Information Gain - Entropy Based)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Measures uncertainty using Entropy.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Selects the feature with highest Information Gain (i.e., the one that reduces uncertainty the most).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CART Algorithm (Gini Index)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Gini Impurity to measure uncertainty.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Selects the feature that gives the lowest Gini Index, meaning it creates purer splits.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3EB180-5097-A98A-24C4-EF9E9BDBECEF}"/>
              </a:ext>
            </a:extLst>
          </p:cNvPr>
          <p:cNvSpPr txBox="1"/>
          <p:nvPr/>
        </p:nvSpPr>
        <p:spPr>
          <a:xfrm>
            <a:off x="536448" y="5748936"/>
            <a:ext cx="9001182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>
              <a:buFont typeface="Arial" panose="020B0604020202020204" pitchFamily="34" charset="0"/>
              <a:buChar char="•"/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</a:lstStyle>
          <a:p>
            <a:r>
              <a:rPr lang="en-US">
                <a:solidFill>
                  <a:schemeClr val="accent5"/>
                </a:solidFill>
              </a:rPr>
              <a:t>Once we select the Root Node, then we </a:t>
            </a:r>
            <a:r>
              <a:rPr lang="en-US" u="sng">
                <a:solidFill>
                  <a:schemeClr val="accent5"/>
                </a:solidFill>
              </a:rPr>
              <a:t>repeat the above procedure for decision nodes.</a:t>
            </a:r>
          </a:p>
        </p:txBody>
      </p:sp>
    </p:spTree>
    <p:extLst>
      <p:ext uri="{BB962C8B-B14F-4D97-AF65-F5344CB8AC3E}">
        <p14:creationId xmlns:p14="http://schemas.microsoft.com/office/powerpoint/2010/main" val="1474168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49744-C4F4-A6BB-37BD-02FB5411E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BA063-5939-4E2A-2716-263FAF69F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184"/>
            <a:ext cx="12192000" cy="838257"/>
          </a:xfrm>
        </p:spPr>
        <p:txBody>
          <a:bodyPr anchor="b">
            <a:normAutofit/>
          </a:bodyPr>
          <a:lstStyle/>
          <a:p>
            <a:r>
              <a:rPr lang="en-US" sz="4500">
                <a:latin typeface="Times New Roman" panose="02020603050405020304" pitchFamily="18" charset="0"/>
                <a:cs typeface="Times New Roman" panose="02020603050405020304" pitchFamily="18" charset="0"/>
              </a:rPr>
              <a:t>    Using only ‘Outlook’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D0BD55-BF67-9643-0951-DE63642F7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87" y="922699"/>
            <a:ext cx="3463205" cy="40074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9AD1E7-BDD1-5C8F-71DF-4B2DCC009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259" y="922699"/>
            <a:ext cx="4103709" cy="40039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EE1560-6629-8A27-4823-575FA20EA6E8}"/>
              </a:ext>
            </a:extLst>
          </p:cNvPr>
          <p:cNvSpPr txBox="1"/>
          <p:nvPr/>
        </p:nvSpPr>
        <p:spPr>
          <a:xfrm>
            <a:off x="1541949" y="5473636"/>
            <a:ext cx="910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“Outlook &lt; 0.5” (meaning Overcast), then “Play Tennis”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“0.5 &lt; Outlook &lt; 1.5” (meaning Rain), then “Don’t Play Tennis”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6AE492-129E-01A4-D881-5FF1BC2AEEEC}"/>
              </a:ext>
            </a:extLst>
          </p:cNvPr>
          <p:cNvSpPr txBox="1"/>
          <p:nvPr/>
        </p:nvSpPr>
        <p:spPr>
          <a:xfrm>
            <a:off x="6326190" y="5000109"/>
            <a:ext cx="406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for Play Tennis Dataset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E04383-013D-E38D-AB63-28416EC30652}"/>
              </a:ext>
            </a:extLst>
          </p:cNvPr>
          <p:cNvSpPr/>
          <p:nvPr/>
        </p:nvSpPr>
        <p:spPr>
          <a:xfrm>
            <a:off x="1158240" y="922699"/>
            <a:ext cx="560832" cy="4003993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03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D0A08-6E96-2ADA-978F-6AB4B6CE8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1225-FD49-8631-8608-92A00D557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184"/>
            <a:ext cx="12192000" cy="838257"/>
          </a:xfrm>
        </p:spPr>
        <p:txBody>
          <a:bodyPr anchor="b">
            <a:normAutofit/>
          </a:bodyPr>
          <a:lstStyle/>
          <a:p>
            <a:r>
              <a:rPr lang="en-US" sz="4500">
                <a:latin typeface="Times New Roman" panose="02020603050405020304" pitchFamily="18" charset="0"/>
                <a:cs typeface="Times New Roman" panose="02020603050405020304" pitchFamily="18" charset="0"/>
              </a:rPr>
              <a:t>    Using only ‘Temperature’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7A74EB-00F6-E85A-162C-6EAE69254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87" y="922699"/>
            <a:ext cx="3463205" cy="40074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44FC9B-3144-81F8-2794-D337734B4DD2}"/>
              </a:ext>
            </a:extLst>
          </p:cNvPr>
          <p:cNvSpPr txBox="1"/>
          <p:nvPr/>
        </p:nvSpPr>
        <p:spPr>
          <a:xfrm>
            <a:off x="1541949" y="5473636"/>
            <a:ext cx="91081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“Temperature &lt; 0.5” (meaning Cold), then “Play Tennis”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“0.5 &lt; Temperature &lt; 1.5” (meaning Hot), then “Don’t Play Tennis”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“Temperature &gt; 1.5” (meaning Mild), then “Play Tennis”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096015-7A25-78D3-5126-430CA9FE6E03}"/>
              </a:ext>
            </a:extLst>
          </p:cNvPr>
          <p:cNvSpPr txBox="1"/>
          <p:nvPr/>
        </p:nvSpPr>
        <p:spPr>
          <a:xfrm>
            <a:off x="6326190" y="5000109"/>
            <a:ext cx="406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for Play Tennis 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8BE36F-1A05-F36D-F8FF-7913AA4B5213}"/>
              </a:ext>
            </a:extLst>
          </p:cNvPr>
          <p:cNvSpPr/>
          <p:nvPr/>
        </p:nvSpPr>
        <p:spPr>
          <a:xfrm>
            <a:off x="1670304" y="922699"/>
            <a:ext cx="768096" cy="4003993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1480F-CCEB-249B-20EC-309D79237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359" y="849908"/>
            <a:ext cx="4263506" cy="40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84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5F7BE-A1BA-087A-3419-AAECC8F25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D4B92-BA25-4798-C8A7-D1D0D0F83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184"/>
            <a:ext cx="12192000" cy="838257"/>
          </a:xfrm>
        </p:spPr>
        <p:txBody>
          <a:bodyPr anchor="b">
            <a:normAutofit/>
          </a:bodyPr>
          <a:lstStyle/>
          <a:p>
            <a:r>
              <a:rPr lang="en-US" sz="4500">
                <a:latin typeface="Times New Roman" panose="02020603050405020304" pitchFamily="18" charset="0"/>
                <a:cs typeface="Times New Roman" panose="02020603050405020304" pitchFamily="18" charset="0"/>
              </a:rPr>
              <a:t>    Using all the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EDC75-65CB-355D-314D-93D5A78D9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63" y="1024124"/>
            <a:ext cx="4249492" cy="49172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5AAD54-AE5B-218E-0C74-2C4EA1FB25E4}"/>
              </a:ext>
            </a:extLst>
          </p:cNvPr>
          <p:cNvSpPr txBox="1"/>
          <p:nvPr/>
        </p:nvSpPr>
        <p:spPr>
          <a:xfrm>
            <a:off x="6230871" y="5933454"/>
            <a:ext cx="4067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for Play Tennis Dataset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3FF26F-97E3-92B6-5604-D0082C818AF5}"/>
              </a:ext>
            </a:extLst>
          </p:cNvPr>
          <p:cNvSpPr/>
          <p:nvPr/>
        </p:nvSpPr>
        <p:spPr>
          <a:xfrm>
            <a:off x="1109472" y="1024123"/>
            <a:ext cx="3084576" cy="4917270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1A69C1-B4F6-7026-00D8-8E77D6EF4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344" y="861561"/>
            <a:ext cx="5364901" cy="491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38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5F4719-CE9F-AACC-E182-5F50085CC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98ECBB7-8A56-D736-1161-46E1AF8E6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42" y="921715"/>
            <a:ext cx="5163022" cy="26359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Short Quiz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585306-96A3-7274-81B8-935818F5E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907" y="719231"/>
            <a:ext cx="5163022" cy="504153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90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F1E7DA-3235-D4CF-8D2E-06B460A08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83A7B-DA1E-D970-3E43-AA94A0792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Trees: Benefits &amp; Drawbacks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oster of a diagram and graph&#10;&#10;AI-generated content may be incorrect.">
            <a:extLst>
              <a:ext uri="{FF2B5EF4-FFF2-40B4-BE49-F238E27FC236}">
                <a16:creationId xmlns:a16="http://schemas.microsoft.com/office/drawing/2014/main" id="{16BDC2F8-43CB-3931-E90F-2DCE386702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AE247209-9D0B-CF50-06AC-F38644747E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8020924"/>
              </p:ext>
            </p:extLst>
          </p:nvPr>
        </p:nvGraphicFramePr>
        <p:xfrm>
          <a:off x="640080" y="2872899"/>
          <a:ext cx="4243589" cy="3320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51613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EBC8C-3B94-0882-C27E-0093AB60F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63B0-04F7-9650-3CB5-B3A646D69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184"/>
            <a:ext cx="12192000" cy="838257"/>
          </a:xfrm>
        </p:spPr>
        <p:txBody>
          <a:bodyPr anchor="b">
            <a:normAutofit/>
          </a:bodyPr>
          <a:lstStyle/>
          <a:p>
            <a:r>
              <a:rPr lang="en-US" sz="4500">
                <a:latin typeface="Times New Roman" panose="02020603050405020304" pitchFamily="18" charset="0"/>
                <a:cs typeface="Times New Roman" panose="02020603050405020304" pitchFamily="18" charset="0"/>
              </a:rPr>
              <a:t>    Advanced Models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CE4CC5A-DF06-0E7B-F776-21EAD1B93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784502"/>
              </p:ext>
            </p:extLst>
          </p:nvPr>
        </p:nvGraphicFramePr>
        <p:xfrm>
          <a:off x="2187915" y="996609"/>
          <a:ext cx="7288270" cy="5092652"/>
        </p:xfrm>
        <a:graphic>
          <a:graphicData uri="http://schemas.openxmlformats.org/drawingml/2006/table">
            <a:tbl>
              <a:tblPr/>
              <a:tblGrid>
                <a:gridCol w="1457654">
                  <a:extLst>
                    <a:ext uri="{9D8B030D-6E8A-4147-A177-3AD203B41FA5}">
                      <a16:colId xmlns:a16="http://schemas.microsoft.com/office/drawing/2014/main" val="3608503020"/>
                    </a:ext>
                  </a:extLst>
                </a:gridCol>
                <a:gridCol w="1457654">
                  <a:extLst>
                    <a:ext uri="{9D8B030D-6E8A-4147-A177-3AD203B41FA5}">
                      <a16:colId xmlns:a16="http://schemas.microsoft.com/office/drawing/2014/main" val="3055299400"/>
                    </a:ext>
                  </a:extLst>
                </a:gridCol>
                <a:gridCol w="1457654">
                  <a:extLst>
                    <a:ext uri="{9D8B030D-6E8A-4147-A177-3AD203B41FA5}">
                      <a16:colId xmlns:a16="http://schemas.microsoft.com/office/drawing/2014/main" val="1067361677"/>
                    </a:ext>
                  </a:extLst>
                </a:gridCol>
                <a:gridCol w="1457654">
                  <a:extLst>
                    <a:ext uri="{9D8B030D-6E8A-4147-A177-3AD203B41FA5}">
                      <a16:colId xmlns:a16="http://schemas.microsoft.com/office/drawing/2014/main" val="2750318976"/>
                    </a:ext>
                  </a:extLst>
                </a:gridCol>
                <a:gridCol w="1457654">
                  <a:extLst>
                    <a:ext uri="{9D8B030D-6E8A-4147-A177-3AD203B41FA5}">
                      <a16:colId xmlns:a16="http://schemas.microsoft.com/office/drawing/2014/main" val="1527103107"/>
                    </a:ext>
                  </a:extLst>
                </a:gridCol>
              </a:tblGrid>
              <a:tr h="409706">
                <a:tc>
                  <a:txBody>
                    <a:bodyPr/>
                    <a:lstStyle/>
                    <a:p>
                      <a:r>
                        <a:rPr lang="en-US" sz="1400" b="1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 sz="1400">
                        <a:ln>
                          <a:noFill/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 Concept</a:t>
                      </a:r>
                      <a:endParaRPr lang="en-US" sz="1400">
                        <a:ln>
                          <a:noFill/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Pros ✅</a:t>
                      </a:r>
                      <a:endParaRPr lang="en-US" sz="1400">
                        <a:ln>
                          <a:noFill/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 ❌</a:t>
                      </a:r>
                      <a:endParaRPr lang="en-US" sz="1400">
                        <a:ln>
                          <a:noFill/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Best Use Cases</a:t>
                      </a:r>
                      <a:endParaRPr lang="en-US" sz="1400">
                        <a:ln>
                          <a:noFill/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528669"/>
                  </a:ext>
                </a:extLst>
              </a:tr>
              <a:tr h="780491">
                <a:tc>
                  <a:txBody>
                    <a:bodyPr/>
                    <a:lstStyle/>
                    <a:p>
                      <a:r>
                        <a:rPr lang="en-US" sz="1400" b="1" dirty="0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lang="en-US" sz="1400" dirty="0">
                        <a:ln>
                          <a:noFill/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Multiple Decision Trees (Bagging)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Reduces overfitting, robust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Slower than a single tree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General-purpose, tabular data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3285879"/>
                  </a:ext>
                </a:extLst>
              </a:tr>
              <a:tr h="780491">
                <a:tc>
                  <a:txBody>
                    <a:bodyPr/>
                    <a:lstStyle/>
                    <a:p>
                      <a:r>
                        <a:rPr lang="en-US" sz="1400" b="1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Gradient Boosting (GBM)</a:t>
                      </a:r>
                      <a:endParaRPr lang="en-US" sz="1400">
                        <a:ln>
                          <a:noFill/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Sequentially improves weak trees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accuracy, handles missing data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Slower training, sensitive to tuning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Structured data, competition settings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78923"/>
                  </a:ext>
                </a:extLst>
              </a:tr>
              <a:tr h="780491">
                <a:tc>
                  <a:txBody>
                    <a:bodyPr/>
                    <a:lstStyle/>
                    <a:p>
                      <a:r>
                        <a:rPr lang="en-US" sz="1400" b="1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endParaRPr lang="en-US" sz="1400">
                        <a:ln>
                          <a:noFill/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Optimized GBM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Fast, efficient, regularized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More complex tuning needed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Kaggle competitions, business problems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569566"/>
                  </a:ext>
                </a:extLst>
              </a:tr>
              <a:tr h="780491">
                <a:tc>
                  <a:txBody>
                    <a:bodyPr/>
                    <a:lstStyle/>
                    <a:p>
                      <a:r>
                        <a:rPr lang="en-US" sz="1400" b="1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LightGBM</a:t>
                      </a:r>
                      <a:endParaRPr lang="en-US" sz="1400">
                        <a:ln>
                          <a:noFill/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Leaf-wise tree growth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Faster than XGBoost, efficient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Sensitive to hyperparameters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Large datasets, real-time predictions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2261302"/>
                  </a:ext>
                </a:extLst>
              </a:tr>
              <a:tr h="780491">
                <a:tc>
                  <a:txBody>
                    <a:bodyPr/>
                    <a:lstStyle/>
                    <a:p>
                      <a:r>
                        <a:rPr lang="en-US" sz="1400" b="1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CatBoost</a:t>
                      </a:r>
                      <a:endParaRPr lang="en-US" sz="1400">
                        <a:ln>
                          <a:noFill/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Handles categorical data well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need for heavy preprocessing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Computationally expensive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High-cardinality categorical data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252474"/>
                  </a:ext>
                </a:extLst>
              </a:tr>
              <a:tr h="780491">
                <a:tc>
                  <a:txBody>
                    <a:bodyPr/>
                    <a:lstStyle/>
                    <a:p>
                      <a:r>
                        <a:rPr lang="en-US" sz="1400" b="1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Extra Trees</a:t>
                      </a:r>
                      <a:endParaRPr lang="en-US" sz="1400">
                        <a:ln>
                          <a:noFill/>
                        </a:ln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Randomized tree splits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fast, reduces variance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 lose accuracy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n>
                            <a:noFill/>
                          </a:ln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Large datasets, when speed is critical</a:t>
                      </a:r>
                    </a:p>
                  </a:txBody>
                  <a:tcPr marL="63990" marR="63990" marT="31995" marB="3199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7166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6131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62370-1B00-0F22-C292-CD84C30D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53154-0582-8E0F-B762-8A4A3594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184"/>
            <a:ext cx="12192000" cy="838257"/>
          </a:xfrm>
        </p:spPr>
        <p:txBody>
          <a:bodyPr anchor="b">
            <a:normAutofit/>
          </a:bodyPr>
          <a:lstStyle/>
          <a:p>
            <a:r>
              <a:rPr lang="en-US" sz="4500">
                <a:latin typeface="Times New Roman" panose="02020603050405020304" pitchFamily="18" charset="0"/>
                <a:cs typeface="Times New Roman" panose="02020603050405020304" pitchFamily="18" charset="0"/>
              </a:rPr>
              <a:t>    Conclusion</a:t>
            </a:r>
          </a:p>
        </p:txBody>
      </p:sp>
      <p:graphicFrame>
        <p:nvGraphicFramePr>
          <p:cNvPr id="3" name="TextBox 3">
            <a:extLst>
              <a:ext uri="{FF2B5EF4-FFF2-40B4-BE49-F238E27FC236}">
                <a16:creationId xmlns:a16="http://schemas.microsoft.com/office/drawing/2014/main" id="{055194B7-CF22-A1AD-26D8-66AA028A60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8035957"/>
              </p:ext>
            </p:extLst>
          </p:nvPr>
        </p:nvGraphicFramePr>
        <p:xfrm>
          <a:off x="355854" y="808073"/>
          <a:ext cx="11480292" cy="5529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7691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27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C7D808-EFF3-7E8C-145A-E1CF3808E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</a:p>
        </p:txBody>
      </p:sp>
      <p:graphicFrame>
        <p:nvGraphicFramePr>
          <p:cNvPr id="3" name="TextBox 2">
            <a:extLst>
              <a:ext uri="{FF2B5EF4-FFF2-40B4-BE49-F238E27FC236}">
                <a16:creationId xmlns:a16="http://schemas.microsoft.com/office/drawing/2014/main" id="{15916BC1-572F-7470-F9CE-A508A90DBD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2806711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3826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328309-D257-388F-BD32-16EE5CADC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0C33C470-85A2-3F57-1C62-7923C1764D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7366558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21317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BCF490-9597-372B-3FC3-9D74743B7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350ED3-4407-2FAB-C369-2552B3A7C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0D7F64-457F-902D-C0EF-7B5521D2A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261" y="590062"/>
            <a:ext cx="6513663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Decision Trees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1CA69F-134E-4ECD-DFAC-D58D47C5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2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0E91A-B3C7-1F29-8C1A-60EAA5E87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D14A6-76DC-A140-2FC4-B5AA52082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184"/>
            <a:ext cx="12192000" cy="838257"/>
          </a:xfrm>
        </p:spPr>
        <p:txBody>
          <a:bodyPr anchor="b">
            <a:normAutofit/>
          </a:bodyPr>
          <a:lstStyle/>
          <a:p>
            <a:r>
              <a:rPr lang="en-US" sz="4500">
                <a:latin typeface="Times New Roman" panose="02020603050405020304" pitchFamily="18" charset="0"/>
                <a:cs typeface="Times New Roman" panose="02020603050405020304" pitchFamily="18" charset="0"/>
              </a:rPr>
              <a:t>    What is Decision Tree?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F75706-D1D7-9098-C790-1D9D988AD5E6}"/>
              </a:ext>
            </a:extLst>
          </p:cNvPr>
          <p:cNvSpPr txBox="1"/>
          <p:nvPr/>
        </p:nvSpPr>
        <p:spPr>
          <a:xfrm>
            <a:off x="1618972" y="4375237"/>
            <a:ext cx="3222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I need an umbrella today?</a:t>
            </a:r>
          </a:p>
        </p:txBody>
      </p:sp>
      <p:pic>
        <p:nvPicPr>
          <p:cNvPr id="6" name="Picture 5" descr="Cartoon character holding an umbrella&#10;&#10;AI-generated content may be incorrect.">
            <a:extLst>
              <a:ext uri="{FF2B5EF4-FFF2-40B4-BE49-F238E27FC236}">
                <a16:creationId xmlns:a16="http://schemas.microsoft.com/office/drawing/2014/main" id="{29602E1C-B2B9-8093-8A66-080F13CAF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877" y="1389431"/>
            <a:ext cx="3873670" cy="2912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203019-C826-2E0E-6969-AF181DC987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18" t="4863" r="3678" b="6552"/>
          <a:stretch/>
        </p:blipFill>
        <p:spPr>
          <a:xfrm>
            <a:off x="7179732" y="1401421"/>
            <a:ext cx="4368801" cy="28143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695DE-60C7-3A02-3E5B-363E1C08E8C9}"/>
              </a:ext>
            </a:extLst>
          </p:cNvPr>
          <p:cNvSpPr txBox="1"/>
          <p:nvPr/>
        </p:nvSpPr>
        <p:spPr>
          <a:xfrm>
            <a:off x="6819204" y="4389840"/>
            <a:ext cx="5089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I need to make reservation at the restaurant?</a:t>
            </a:r>
          </a:p>
        </p:txBody>
      </p:sp>
    </p:spTree>
    <p:extLst>
      <p:ext uri="{BB962C8B-B14F-4D97-AF65-F5344CB8AC3E}">
        <p14:creationId xmlns:p14="http://schemas.microsoft.com/office/powerpoint/2010/main" val="1003254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94492-DC60-CD83-F91C-73004EC12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71FA-B772-879F-1B8B-BBA7A65E4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184"/>
            <a:ext cx="12192000" cy="838257"/>
          </a:xfrm>
        </p:spPr>
        <p:txBody>
          <a:bodyPr anchor="b">
            <a:normAutofit/>
          </a:bodyPr>
          <a:lstStyle/>
          <a:p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What is Decision Tree?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023B74-0D7D-6A8D-9AAF-F2067C652083}"/>
              </a:ext>
            </a:extLst>
          </p:cNvPr>
          <p:cNvSpPr txBox="1"/>
          <p:nvPr/>
        </p:nvSpPr>
        <p:spPr>
          <a:xfrm>
            <a:off x="1618972" y="4375237"/>
            <a:ext cx="3222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I need an umbrella today?</a:t>
            </a:r>
          </a:p>
        </p:txBody>
      </p:sp>
      <p:pic>
        <p:nvPicPr>
          <p:cNvPr id="11" name="Picture 10" descr="Cartoon character holding an umbrella&#10;&#10;AI-generated content may be incorrect.">
            <a:extLst>
              <a:ext uri="{FF2B5EF4-FFF2-40B4-BE49-F238E27FC236}">
                <a16:creationId xmlns:a16="http://schemas.microsoft.com/office/drawing/2014/main" id="{061254AC-309C-8EF0-6B06-1BD8CDA0E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877" y="1389431"/>
            <a:ext cx="3873670" cy="29125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ACE5C2-D922-7E21-B004-CFD55EEF8AD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18" t="4863" r="3678" b="6552"/>
          <a:stretch/>
        </p:blipFill>
        <p:spPr>
          <a:xfrm>
            <a:off x="7179732" y="1401421"/>
            <a:ext cx="4368801" cy="28143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D73205-6E7B-9EF2-3290-2CC431F9FA38}"/>
              </a:ext>
            </a:extLst>
          </p:cNvPr>
          <p:cNvSpPr txBox="1"/>
          <p:nvPr/>
        </p:nvSpPr>
        <p:spPr>
          <a:xfrm>
            <a:off x="6819204" y="4389840"/>
            <a:ext cx="5089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I need to make reservation at the restaurant?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9838F-ADFC-DAC2-C43D-382E6CDAEFDC}"/>
              </a:ext>
            </a:extLst>
          </p:cNvPr>
          <p:cNvSpPr txBox="1"/>
          <p:nvPr/>
        </p:nvSpPr>
        <p:spPr>
          <a:xfrm>
            <a:off x="3407712" y="4877895"/>
            <a:ext cx="6558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What information do we need to make these decisions?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8E92A-B0D0-0227-F084-B2973CF1B1DF}"/>
              </a:ext>
            </a:extLst>
          </p:cNvPr>
          <p:cNvSpPr txBox="1"/>
          <p:nvPr/>
        </p:nvSpPr>
        <p:spPr>
          <a:xfrm>
            <a:off x="971741" y="5356705"/>
            <a:ext cx="43728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Today’s weather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 of transportation i.e. walk or drive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66F70-9D76-BDC7-46F4-D6C59702BCDD}"/>
              </a:ext>
            </a:extLst>
          </p:cNvPr>
          <p:cNvSpPr txBox="1"/>
          <p:nvPr/>
        </p:nvSpPr>
        <p:spPr>
          <a:xfrm>
            <a:off x="6867520" y="5364121"/>
            <a:ext cx="4858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Whether the day is weekday or weekend?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waiting time?</a:t>
            </a:r>
          </a:p>
        </p:txBody>
      </p:sp>
    </p:spTree>
    <p:extLst>
      <p:ext uri="{BB962C8B-B14F-4D97-AF65-F5344CB8AC3E}">
        <p14:creationId xmlns:p14="http://schemas.microsoft.com/office/powerpoint/2010/main" val="2421171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B396F-31B6-DE80-14E5-93D655528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248ECE-7A28-F585-51DF-26B7F1BA0922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 flipH="1">
            <a:off x="1660080" y="1979306"/>
            <a:ext cx="1649729" cy="727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8F4F0C-089C-E226-52E0-0D24C46E7D37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>
            <a:off x="3309809" y="1979306"/>
            <a:ext cx="1107399" cy="823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30D17A1-3646-A618-46C5-315A804C9891}"/>
              </a:ext>
            </a:extLst>
          </p:cNvPr>
          <p:cNvSpPr txBox="1"/>
          <p:nvPr/>
        </p:nvSpPr>
        <p:spPr>
          <a:xfrm>
            <a:off x="1168357" y="1579196"/>
            <a:ext cx="428290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Will it rain according to weather check?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522FD9-B718-C0D4-E815-550F176FA2AB}"/>
              </a:ext>
            </a:extLst>
          </p:cNvPr>
          <p:cNvSpPr txBox="1"/>
          <p:nvPr/>
        </p:nvSpPr>
        <p:spPr>
          <a:xfrm>
            <a:off x="894356" y="2706659"/>
            <a:ext cx="1531447" cy="7078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Don’t carry the umbrella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EB8AD0-8A55-918D-B6F4-122FA35BB96C}"/>
              </a:ext>
            </a:extLst>
          </p:cNvPr>
          <p:cNvSpPr txBox="1"/>
          <p:nvPr/>
        </p:nvSpPr>
        <p:spPr>
          <a:xfrm>
            <a:off x="1306243" y="5029834"/>
            <a:ext cx="517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DD4334-BE02-3AD4-A2F9-E22303A35EA2}"/>
              </a:ext>
            </a:extLst>
          </p:cNvPr>
          <p:cNvSpPr txBox="1"/>
          <p:nvPr/>
        </p:nvSpPr>
        <p:spPr>
          <a:xfrm>
            <a:off x="3592248" y="2802764"/>
            <a:ext cx="1649919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Am I driving?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0EBBDD-B030-CD8B-850B-17E67F763B14}"/>
              </a:ext>
            </a:extLst>
          </p:cNvPr>
          <p:cNvSpPr txBox="1"/>
          <p:nvPr/>
        </p:nvSpPr>
        <p:spPr>
          <a:xfrm>
            <a:off x="1012657" y="4168329"/>
            <a:ext cx="3384459" cy="7078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Is the parking lot at a distance from the destination?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120097-1F2C-F975-DE21-F0546B8B930A}"/>
              </a:ext>
            </a:extLst>
          </p:cNvPr>
          <p:cNvCxnSpPr>
            <a:cxnSpLocks/>
            <a:stCxn id="28" idx="2"/>
            <a:endCxn id="123" idx="0"/>
          </p:cNvCxnSpPr>
          <p:nvPr/>
        </p:nvCxnSpPr>
        <p:spPr>
          <a:xfrm>
            <a:off x="4417208" y="3202874"/>
            <a:ext cx="1472023" cy="1111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CFB2D6B-E86F-CAC5-D417-147701DE367D}"/>
              </a:ext>
            </a:extLst>
          </p:cNvPr>
          <p:cNvCxnSpPr>
            <a:cxnSpLocks/>
            <a:stCxn id="28" idx="2"/>
            <a:endCxn id="31" idx="0"/>
          </p:cNvCxnSpPr>
          <p:nvPr/>
        </p:nvCxnSpPr>
        <p:spPr>
          <a:xfrm flipH="1">
            <a:off x="2704887" y="3202874"/>
            <a:ext cx="1712321" cy="965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995AEB0-20A0-C878-B4E9-161FDBBEA629}"/>
              </a:ext>
            </a:extLst>
          </p:cNvPr>
          <p:cNvSpPr txBox="1"/>
          <p:nvPr/>
        </p:nvSpPr>
        <p:spPr>
          <a:xfrm>
            <a:off x="2971680" y="3414276"/>
            <a:ext cx="517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DC5E0C-C196-C4D9-32A2-F07AB8552B0A}"/>
              </a:ext>
            </a:extLst>
          </p:cNvPr>
          <p:cNvSpPr txBox="1"/>
          <p:nvPr/>
        </p:nvSpPr>
        <p:spPr>
          <a:xfrm>
            <a:off x="1926948" y="2116932"/>
            <a:ext cx="498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E4ADA17-2F29-889F-BCF4-0726F3689D60}"/>
              </a:ext>
            </a:extLst>
          </p:cNvPr>
          <p:cNvCxnSpPr>
            <a:cxnSpLocks/>
            <a:stCxn id="31" idx="2"/>
            <a:endCxn id="116" idx="0"/>
          </p:cNvCxnSpPr>
          <p:nvPr/>
        </p:nvCxnSpPr>
        <p:spPr>
          <a:xfrm flipH="1">
            <a:off x="1974024" y="4876215"/>
            <a:ext cx="730863" cy="8732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5734649D-12A8-690B-2204-EBE08EBC7578}"/>
              </a:ext>
            </a:extLst>
          </p:cNvPr>
          <p:cNvSpPr txBox="1"/>
          <p:nvPr/>
        </p:nvSpPr>
        <p:spPr>
          <a:xfrm>
            <a:off x="915080" y="5749508"/>
            <a:ext cx="211788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>
                <a:solidFill>
                  <a:srgbClr val="00B050"/>
                </a:solidFill>
              </a:rPr>
              <a:t>Carry the umbrella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692D6CD-AF71-6E8A-8BAD-590D8DAC30B8}"/>
              </a:ext>
            </a:extLst>
          </p:cNvPr>
          <p:cNvSpPr txBox="1"/>
          <p:nvPr/>
        </p:nvSpPr>
        <p:spPr>
          <a:xfrm>
            <a:off x="4830287" y="4314291"/>
            <a:ext cx="211788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>
                <a:solidFill>
                  <a:srgbClr val="00B050"/>
                </a:solidFill>
              </a:rPr>
              <a:t>Carry the umbrella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885E847-CA04-4F7B-3537-EBF519C48F2B}"/>
              </a:ext>
            </a:extLst>
          </p:cNvPr>
          <p:cNvSpPr txBox="1"/>
          <p:nvPr/>
        </p:nvSpPr>
        <p:spPr>
          <a:xfrm>
            <a:off x="3804234" y="2119982"/>
            <a:ext cx="517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B558AE5-5EA0-8373-4092-4339F290BA8E}"/>
              </a:ext>
            </a:extLst>
          </p:cNvPr>
          <p:cNvSpPr txBox="1"/>
          <p:nvPr/>
        </p:nvSpPr>
        <p:spPr>
          <a:xfrm>
            <a:off x="3471485" y="5749508"/>
            <a:ext cx="2717603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>
                <a:solidFill>
                  <a:srgbClr val="FF0000"/>
                </a:solidFill>
              </a:rPr>
              <a:t>Don’t carry the umbrella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073BE5F3-50D4-E843-AA30-BD2BBE92266A}"/>
              </a:ext>
            </a:extLst>
          </p:cNvPr>
          <p:cNvCxnSpPr>
            <a:cxnSpLocks/>
            <a:stCxn id="31" idx="2"/>
            <a:endCxn id="128" idx="0"/>
          </p:cNvCxnSpPr>
          <p:nvPr/>
        </p:nvCxnSpPr>
        <p:spPr>
          <a:xfrm>
            <a:off x="2704887" y="4876215"/>
            <a:ext cx="2125400" cy="8732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36F4D4D8-9B3F-1F90-526A-4573542EC241}"/>
              </a:ext>
            </a:extLst>
          </p:cNvPr>
          <p:cNvSpPr txBox="1"/>
          <p:nvPr/>
        </p:nvSpPr>
        <p:spPr>
          <a:xfrm>
            <a:off x="3804234" y="5038029"/>
            <a:ext cx="49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E4ED65E-8C0B-E64A-626D-830860610416}"/>
              </a:ext>
            </a:extLst>
          </p:cNvPr>
          <p:cNvSpPr txBox="1"/>
          <p:nvPr/>
        </p:nvSpPr>
        <p:spPr>
          <a:xfrm>
            <a:off x="5163093" y="3414545"/>
            <a:ext cx="498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9F09F-8CA1-7E26-1998-E966A5B4DEA2}"/>
              </a:ext>
            </a:extLst>
          </p:cNvPr>
          <p:cNvSpPr txBox="1"/>
          <p:nvPr/>
        </p:nvSpPr>
        <p:spPr>
          <a:xfrm>
            <a:off x="7172609" y="2306280"/>
            <a:ext cx="493316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16161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decision tree is a non-parametric supervised learning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1616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6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simple words, </a:t>
            </a:r>
            <a:r>
              <a:rPr lang="en-US" sz="2000" b="1" u="sng" dirty="0">
                <a:solidFill>
                  <a:srgbClr val="16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1" i="1" u="sng" dirty="0">
                <a:solidFill>
                  <a:srgbClr val="16161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tree like model for making decisions.</a:t>
            </a:r>
            <a:endParaRPr lang="en-US" sz="20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5130ED-D08F-D4E0-F064-284C5E09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184"/>
            <a:ext cx="12192000" cy="838257"/>
          </a:xfrm>
        </p:spPr>
        <p:txBody>
          <a:bodyPr anchor="b">
            <a:normAutofit/>
          </a:bodyPr>
          <a:lstStyle/>
          <a:p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Do I need to Carry an umbrella?</a:t>
            </a:r>
          </a:p>
        </p:txBody>
      </p:sp>
    </p:spTree>
    <p:extLst>
      <p:ext uri="{BB962C8B-B14F-4D97-AF65-F5344CB8AC3E}">
        <p14:creationId xmlns:p14="http://schemas.microsoft.com/office/powerpoint/2010/main" val="3662831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3E757-9123-5FB6-4EC3-C68928962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9076CEF-3CAF-4E28-4E2B-32C3CD8DC4A5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 flipH="1">
            <a:off x="3598608" y="1918346"/>
            <a:ext cx="1649729" cy="727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FF84310-87D3-419A-DB6E-5569FE15B245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>
            <a:off x="5248337" y="1918346"/>
            <a:ext cx="1107399" cy="823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EA18AB-ECA6-62AD-9665-5FCD2C1D1609}"/>
              </a:ext>
            </a:extLst>
          </p:cNvPr>
          <p:cNvSpPr txBox="1"/>
          <p:nvPr/>
        </p:nvSpPr>
        <p:spPr>
          <a:xfrm>
            <a:off x="3106885" y="1518236"/>
            <a:ext cx="4282904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>
                <a:solidFill>
                  <a:schemeClr val="accent1"/>
                </a:solidFill>
              </a:rPr>
              <a:t>Will it rain according to weather check?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47BE58-3D56-D758-3F1D-2D7F84959D4B}"/>
              </a:ext>
            </a:extLst>
          </p:cNvPr>
          <p:cNvSpPr txBox="1"/>
          <p:nvPr/>
        </p:nvSpPr>
        <p:spPr>
          <a:xfrm>
            <a:off x="2832884" y="2645699"/>
            <a:ext cx="1531447" cy="7078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Don’t carry the umbrella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4A4A17-332C-E159-BF61-27C3E3423D38}"/>
              </a:ext>
            </a:extLst>
          </p:cNvPr>
          <p:cNvSpPr txBox="1"/>
          <p:nvPr/>
        </p:nvSpPr>
        <p:spPr>
          <a:xfrm>
            <a:off x="3244771" y="4968874"/>
            <a:ext cx="517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3DD0A4-1129-C6DE-AF10-E83408A418C6}"/>
              </a:ext>
            </a:extLst>
          </p:cNvPr>
          <p:cNvSpPr txBox="1"/>
          <p:nvPr/>
        </p:nvSpPr>
        <p:spPr>
          <a:xfrm>
            <a:off x="5530776" y="2741804"/>
            <a:ext cx="1649919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Am I driving?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EA7E8B0-2045-A414-A794-CDA2B9D99306}"/>
              </a:ext>
            </a:extLst>
          </p:cNvPr>
          <p:cNvSpPr txBox="1"/>
          <p:nvPr/>
        </p:nvSpPr>
        <p:spPr>
          <a:xfrm>
            <a:off x="1485587" y="3833131"/>
            <a:ext cx="3384459" cy="70788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Is the parking lot at a distance from the destination?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BA5D26-F458-DB57-4212-F4079FF51153}"/>
              </a:ext>
            </a:extLst>
          </p:cNvPr>
          <p:cNvCxnSpPr>
            <a:cxnSpLocks/>
            <a:stCxn id="28" idx="2"/>
            <a:endCxn id="123" idx="0"/>
          </p:cNvCxnSpPr>
          <p:nvPr/>
        </p:nvCxnSpPr>
        <p:spPr>
          <a:xfrm>
            <a:off x="6355736" y="3141914"/>
            <a:ext cx="445970" cy="112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5E99893-CFAA-AEC7-D7B3-4D3BE9A6330D}"/>
              </a:ext>
            </a:extLst>
          </p:cNvPr>
          <p:cNvCxnSpPr>
            <a:cxnSpLocks/>
            <a:stCxn id="28" idx="2"/>
            <a:endCxn id="31" idx="0"/>
          </p:cNvCxnSpPr>
          <p:nvPr/>
        </p:nvCxnSpPr>
        <p:spPr>
          <a:xfrm flipH="1">
            <a:off x="3177817" y="3141914"/>
            <a:ext cx="3177919" cy="6912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5E87A8F-1945-2DAD-BEC1-80E106EECD92}"/>
              </a:ext>
            </a:extLst>
          </p:cNvPr>
          <p:cNvSpPr txBox="1"/>
          <p:nvPr/>
        </p:nvSpPr>
        <p:spPr>
          <a:xfrm>
            <a:off x="4910208" y="3353316"/>
            <a:ext cx="517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15B585-F825-5057-E6EC-F618828011E9}"/>
              </a:ext>
            </a:extLst>
          </p:cNvPr>
          <p:cNvSpPr txBox="1"/>
          <p:nvPr/>
        </p:nvSpPr>
        <p:spPr>
          <a:xfrm>
            <a:off x="3865476" y="2055972"/>
            <a:ext cx="498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AE8D5109-8AF7-84FC-37D8-DB3DC808877A}"/>
              </a:ext>
            </a:extLst>
          </p:cNvPr>
          <p:cNvCxnSpPr>
            <a:cxnSpLocks/>
            <a:stCxn id="31" idx="2"/>
            <a:endCxn id="116" idx="0"/>
          </p:cNvCxnSpPr>
          <p:nvPr/>
        </p:nvCxnSpPr>
        <p:spPr>
          <a:xfrm flipH="1">
            <a:off x="2884759" y="4541017"/>
            <a:ext cx="293058" cy="1048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DB46F891-816D-B7D0-C8FA-F7EBDD3CC5C3}"/>
              </a:ext>
            </a:extLst>
          </p:cNvPr>
          <p:cNvSpPr txBox="1"/>
          <p:nvPr/>
        </p:nvSpPr>
        <p:spPr>
          <a:xfrm>
            <a:off x="1825815" y="5589129"/>
            <a:ext cx="211788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Carry the umbrella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B2D7160-39FE-4B34-7C76-C357212B7AE0}"/>
              </a:ext>
            </a:extLst>
          </p:cNvPr>
          <p:cNvSpPr txBox="1"/>
          <p:nvPr/>
        </p:nvSpPr>
        <p:spPr>
          <a:xfrm>
            <a:off x="5742762" y="4268140"/>
            <a:ext cx="2117887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Carry the umbrella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BFF1AEF-45DB-64D1-A50C-683D957E2438}"/>
              </a:ext>
            </a:extLst>
          </p:cNvPr>
          <p:cNvSpPr txBox="1"/>
          <p:nvPr/>
        </p:nvSpPr>
        <p:spPr>
          <a:xfrm>
            <a:off x="5742762" y="2059022"/>
            <a:ext cx="517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3E771F8-8162-EBF1-671C-2E44042D670D}"/>
              </a:ext>
            </a:extLst>
          </p:cNvPr>
          <p:cNvSpPr txBox="1"/>
          <p:nvPr/>
        </p:nvSpPr>
        <p:spPr>
          <a:xfrm>
            <a:off x="5424821" y="5589129"/>
            <a:ext cx="2717603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>
                <a:solidFill>
                  <a:srgbClr val="FF0000"/>
                </a:solidFill>
              </a:rPr>
              <a:t>Don’t carry the umbrella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21C1073-06AD-BF49-C25C-F723044CC533}"/>
              </a:ext>
            </a:extLst>
          </p:cNvPr>
          <p:cNvCxnSpPr>
            <a:cxnSpLocks/>
            <a:stCxn id="31" idx="2"/>
            <a:endCxn id="128" idx="0"/>
          </p:cNvCxnSpPr>
          <p:nvPr/>
        </p:nvCxnSpPr>
        <p:spPr>
          <a:xfrm>
            <a:off x="3177817" y="4541017"/>
            <a:ext cx="3605806" cy="1048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DD835AB4-73BA-C723-4B90-0D4F4D4321A2}"/>
              </a:ext>
            </a:extLst>
          </p:cNvPr>
          <p:cNvSpPr txBox="1"/>
          <p:nvPr/>
        </p:nvSpPr>
        <p:spPr>
          <a:xfrm>
            <a:off x="5392268" y="4968874"/>
            <a:ext cx="49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BF04219-B281-02D4-8387-9C7EC652B06E}"/>
              </a:ext>
            </a:extLst>
          </p:cNvPr>
          <p:cNvSpPr txBox="1"/>
          <p:nvPr/>
        </p:nvSpPr>
        <p:spPr>
          <a:xfrm>
            <a:off x="7101621" y="3353585"/>
            <a:ext cx="498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6FF4B5-B334-21F3-30FD-09577F0BEFA6}"/>
              </a:ext>
            </a:extLst>
          </p:cNvPr>
          <p:cNvCxnSpPr>
            <a:cxnSpLocks/>
            <a:stCxn id="6" idx="1"/>
            <a:endCxn id="15" idx="3"/>
          </p:cNvCxnSpPr>
          <p:nvPr/>
        </p:nvCxnSpPr>
        <p:spPr>
          <a:xfrm flipH="1" flipV="1">
            <a:off x="7389789" y="1718291"/>
            <a:ext cx="1649729" cy="1538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EF33EF-7361-B78A-675A-626A8D8A5A20}"/>
              </a:ext>
            </a:extLst>
          </p:cNvPr>
          <p:cNvSpPr txBox="1"/>
          <p:nvPr/>
        </p:nvSpPr>
        <p:spPr>
          <a:xfrm>
            <a:off x="9039518" y="1549014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Root Node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328CAF-4F36-38EE-C288-4213A2E62C08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150344" y="2480856"/>
            <a:ext cx="1176316" cy="0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1FF1616-ECBA-803E-7208-5A425FF63100}"/>
              </a:ext>
            </a:extLst>
          </p:cNvPr>
          <p:cNvSpPr txBox="1"/>
          <p:nvPr/>
        </p:nvSpPr>
        <p:spPr>
          <a:xfrm>
            <a:off x="7326660" y="2296190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Splitting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E32970-52A3-5F2E-02A1-56DF4513A9EB}"/>
              </a:ext>
            </a:extLst>
          </p:cNvPr>
          <p:cNvCxnSpPr>
            <a:cxnSpLocks/>
            <a:stCxn id="20" idx="1"/>
            <a:endCxn id="28" idx="3"/>
          </p:cNvCxnSpPr>
          <p:nvPr/>
        </p:nvCxnSpPr>
        <p:spPr>
          <a:xfrm flipH="1" flipV="1">
            <a:off x="7180695" y="2941859"/>
            <a:ext cx="1858823" cy="7599"/>
          </a:xfrm>
          <a:prstGeom prst="straightConnector1">
            <a:avLst/>
          </a:prstGeom>
          <a:ln w="317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A774EE-43EA-A258-D6F8-33057DCD5B38}"/>
              </a:ext>
            </a:extLst>
          </p:cNvPr>
          <p:cNvSpPr txBox="1"/>
          <p:nvPr/>
        </p:nvSpPr>
        <p:spPr>
          <a:xfrm>
            <a:off x="9039518" y="2764792"/>
            <a:ext cx="1799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Decision Node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CB4C162-2602-F9CD-7AD1-0797ECCB012E}"/>
              </a:ext>
            </a:extLst>
          </p:cNvPr>
          <p:cNvSpPr/>
          <p:nvPr/>
        </p:nvSpPr>
        <p:spPr>
          <a:xfrm>
            <a:off x="4902079" y="2141329"/>
            <a:ext cx="3707961" cy="4296047"/>
          </a:xfrm>
          <a:prstGeom prst="rect">
            <a:avLst/>
          </a:prstGeom>
          <a:noFill/>
          <a:ln w="317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F456791-A840-8226-4CD3-53704B22D329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8610040" y="6301716"/>
            <a:ext cx="987603" cy="0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92DEFD0-23B8-37F4-507B-86AC9F6B403D}"/>
              </a:ext>
            </a:extLst>
          </p:cNvPr>
          <p:cNvSpPr txBox="1"/>
          <p:nvPr/>
        </p:nvSpPr>
        <p:spPr>
          <a:xfrm>
            <a:off x="9597643" y="6117050"/>
            <a:ext cx="96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Branch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E1687B2-4AD8-84B6-20BA-7C6F08AF5C68}"/>
              </a:ext>
            </a:extLst>
          </p:cNvPr>
          <p:cNvSpPr/>
          <p:nvPr/>
        </p:nvSpPr>
        <p:spPr>
          <a:xfrm>
            <a:off x="1789530" y="5409163"/>
            <a:ext cx="6527420" cy="707887"/>
          </a:xfrm>
          <a:prstGeom prst="rect">
            <a:avLst/>
          </a:prstGeom>
          <a:noFill/>
          <a:ln w="31750">
            <a:solidFill>
              <a:schemeClr val="accent5">
                <a:lumMod val="60000"/>
                <a:lumOff val="40000"/>
              </a:schemeClr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F65429B-449B-51FB-CD55-B2291A1C8F76}"/>
              </a:ext>
            </a:extLst>
          </p:cNvPr>
          <p:cNvCxnSpPr>
            <a:cxnSpLocks/>
            <a:stCxn id="46" idx="1"/>
            <a:endCxn id="44" idx="3"/>
          </p:cNvCxnSpPr>
          <p:nvPr/>
        </p:nvCxnSpPr>
        <p:spPr>
          <a:xfrm flipH="1" flipV="1">
            <a:off x="8316950" y="5763107"/>
            <a:ext cx="1119904" cy="3877"/>
          </a:xfrm>
          <a:prstGeom prst="straightConnector1">
            <a:avLst/>
          </a:prstGeom>
          <a:ln w="317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3B15451-2446-5AB7-4C99-ED3B43EAE245}"/>
              </a:ext>
            </a:extLst>
          </p:cNvPr>
          <p:cNvSpPr txBox="1"/>
          <p:nvPr/>
        </p:nvSpPr>
        <p:spPr>
          <a:xfrm>
            <a:off x="9436854" y="5582318"/>
            <a:ext cx="124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Leaf Node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8E1BAC4-D88E-5BE9-3DAF-F683965EE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184"/>
            <a:ext cx="12192000" cy="838257"/>
          </a:xfrm>
        </p:spPr>
        <p:txBody>
          <a:bodyPr anchor="b">
            <a:normAutofit/>
          </a:bodyPr>
          <a:lstStyle/>
          <a:p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Terminologies</a:t>
            </a:r>
          </a:p>
        </p:txBody>
      </p:sp>
    </p:spTree>
    <p:extLst>
      <p:ext uri="{BB962C8B-B14F-4D97-AF65-F5344CB8AC3E}">
        <p14:creationId xmlns:p14="http://schemas.microsoft.com/office/powerpoint/2010/main" val="101986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20" grpId="0"/>
      <p:bldP spid="39" grpId="0" animBg="1"/>
      <p:bldP spid="41" grpId="0"/>
      <p:bldP spid="44" grpId="0" animBg="1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C2A31-B054-A5D7-1016-A5E9A7E1C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an approved stamp. loan approved round grunge sign. label">
            <a:extLst>
              <a:ext uri="{FF2B5EF4-FFF2-40B4-BE49-F238E27FC236}">
                <a16:creationId xmlns:a16="http://schemas.microsoft.com/office/drawing/2014/main" id="{5602FB8B-ED5A-F864-AF39-0E3760C94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5" r="4139"/>
          <a:stretch/>
        </p:blipFill>
        <p:spPr bwMode="auto">
          <a:xfrm>
            <a:off x="1031401" y="1992614"/>
            <a:ext cx="2568028" cy="2299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in a white coat&#10;&#10;AI-generated content may be incorrect.">
            <a:extLst>
              <a:ext uri="{FF2B5EF4-FFF2-40B4-BE49-F238E27FC236}">
                <a16:creationId xmlns:a16="http://schemas.microsoft.com/office/drawing/2014/main" id="{91BA12EC-F3CF-31DE-F1E3-2DF7C4DCF5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105" b="21263"/>
          <a:stretch/>
        </p:blipFill>
        <p:spPr>
          <a:xfrm>
            <a:off x="4701818" y="1992615"/>
            <a:ext cx="2144977" cy="2299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FF2FA1-64E1-9BAF-047D-CF8D6E420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184" y="1206711"/>
            <a:ext cx="3762183" cy="282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62F17A-BAF7-1B01-501D-ED931AB1891F}"/>
              </a:ext>
            </a:extLst>
          </p:cNvPr>
          <p:cNvSpPr txBox="1"/>
          <p:nvPr/>
        </p:nvSpPr>
        <p:spPr>
          <a:xfrm>
            <a:off x="1124018" y="4273912"/>
            <a:ext cx="2475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Whether the bank will approve my loan?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148FD-6C57-4539-DDFD-FEE0813F2C61}"/>
              </a:ext>
            </a:extLst>
          </p:cNvPr>
          <p:cNvSpPr txBox="1"/>
          <p:nvPr/>
        </p:nvSpPr>
        <p:spPr>
          <a:xfrm>
            <a:off x="4824990" y="4273912"/>
            <a:ext cx="20787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Does the person have the disease?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2C2B3-818F-6ED3-16F4-8CA059A1C6F6}"/>
              </a:ext>
            </a:extLst>
          </p:cNvPr>
          <p:cNvSpPr txBox="1"/>
          <p:nvPr/>
        </p:nvSpPr>
        <p:spPr>
          <a:xfrm>
            <a:off x="7949184" y="4412411"/>
            <a:ext cx="3762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Predicting house market price?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910ABC-C570-B3EE-F95E-8B4D7FB73E5B}"/>
              </a:ext>
            </a:extLst>
          </p:cNvPr>
          <p:cNvSpPr txBox="1"/>
          <p:nvPr/>
        </p:nvSpPr>
        <p:spPr>
          <a:xfrm>
            <a:off x="1591693" y="5830089"/>
            <a:ext cx="4766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Tree — Yes/No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Choosing one category out of a few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F837B7-E46B-FF8A-B1E3-C4E08C88D27F}"/>
              </a:ext>
            </a:extLst>
          </p:cNvPr>
          <p:cNvSpPr txBox="1"/>
          <p:nvPr/>
        </p:nvSpPr>
        <p:spPr>
          <a:xfrm>
            <a:off x="8583168" y="5026987"/>
            <a:ext cx="1890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Tree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Dollar value ($$$)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F114D0A-43DB-9CE0-23D9-724290462104}"/>
              </a:ext>
            </a:extLst>
          </p:cNvPr>
          <p:cNvSpPr/>
          <p:nvPr/>
        </p:nvSpPr>
        <p:spPr>
          <a:xfrm rot="16200000">
            <a:off x="3526859" y="4031094"/>
            <a:ext cx="896020" cy="2706070"/>
          </a:xfrm>
          <a:prstGeom prst="leftBrace">
            <a:avLst>
              <a:gd name="adj1" fmla="val 0"/>
              <a:gd name="adj2" fmla="val 5181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38E7584-1214-A1FB-A5C3-8F86023CC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184"/>
            <a:ext cx="12192000" cy="838257"/>
          </a:xfrm>
        </p:spPr>
        <p:txBody>
          <a:bodyPr anchor="b">
            <a:normAutofit/>
          </a:bodyPr>
          <a:lstStyle/>
          <a:p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Types of Decision Trees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607525-47A3-2635-0C07-A02FE632606C}"/>
              </a:ext>
            </a:extLst>
          </p:cNvPr>
          <p:cNvSpPr txBox="1"/>
          <p:nvPr/>
        </p:nvSpPr>
        <p:spPr>
          <a:xfrm>
            <a:off x="653143" y="883545"/>
            <a:ext cx="7714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Trees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when the </a:t>
            </a: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is categorical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as Loan Approval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Trees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when the </a:t>
            </a:r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is continuous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such as Market House Price</a:t>
            </a:r>
          </a:p>
        </p:txBody>
      </p:sp>
    </p:spTree>
    <p:extLst>
      <p:ext uri="{BB962C8B-B14F-4D97-AF65-F5344CB8AC3E}">
        <p14:creationId xmlns:p14="http://schemas.microsoft.com/office/powerpoint/2010/main" val="4277321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CA4EAD-DDE9-79DC-E7B1-F1E461703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C12334F-7163-7C81-361F-53CF1E9F9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42" y="921715"/>
            <a:ext cx="5163022" cy="26359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 Short Quiz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B4F926-A981-B3DC-F4F5-82FCF6F60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907" y="734865"/>
            <a:ext cx="5163022" cy="501027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73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3606</Words>
  <Application>Microsoft Macintosh PowerPoint</Application>
  <PresentationFormat>Widescreen</PresentationFormat>
  <Paragraphs>357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Times New Roman</vt:lpstr>
      <vt:lpstr>Office Theme</vt:lpstr>
      <vt:lpstr>Decision Trees</vt:lpstr>
      <vt:lpstr>Index</vt:lpstr>
      <vt:lpstr>Introduction to Decision Trees</vt:lpstr>
      <vt:lpstr>    What is Decision Tree?</vt:lpstr>
      <vt:lpstr>    What is Decision Tree?</vt:lpstr>
      <vt:lpstr>    Do I need to Carry an umbrella?</vt:lpstr>
      <vt:lpstr>    Terminologies</vt:lpstr>
      <vt:lpstr>    Types of Decision Trees</vt:lpstr>
      <vt:lpstr>    Short Quiz</vt:lpstr>
      <vt:lpstr>Understanding Through an Example:   Playing Tennis 🎾</vt:lpstr>
      <vt:lpstr>    Should we go out to play Tennis?</vt:lpstr>
      <vt:lpstr>    Node Selection Criteria</vt:lpstr>
      <vt:lpstr>    Using only ‘Outlook’</vt:lpstr>
      <vt:lpstr>    Using only ‘Temperature’</vt:lpstr>
      <vt:lpstr>    Using all the features</vt:lpstr>
      <vt:lpstr>    Short Quiz</vt:lpstr>
      <vt:lpstr>Decision Trees: Benefits &amp; Drawbacks</vt:lpstr>
      <vt:lpstr>    Advanced Models</vt:lpstr>
      <vt:lpstr>    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Narayane, Nikhil</dc:creator>
  <cp:lastModifiedBy>Narayane, Nikhil</cp:lastModifiedBy>
  <cp:revision>2</cp:revision>
  <dcterms:created xsi:type="dcterms:W3CDTF">2024-11-28T02:21:17Z</dcterms:created>
  <dcterms:modified xsi:type="dcterms:W3CDTF">2025-03-20T07:44:21Z</dcterms:modified>
</cp:coreProperties>
</file>